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7" r:id="rId1"/>
    <p:sldMasterId id="2147483798" r:id="rId2"/>
    <p:sldMasterId id="2147483799" r:id="rId3"/>
    <p:sldMasterId id="2147483802" r:id="rId4"/>
  </p:sldMasterIdLst>
  <p:notesMasterIdLst>
    <p:notesMasterId r:id="rId33"/>
  </p:notesMasterIdLst>
  <p:sldIdLst>
    <p:sldId id="361" r:id="rId5"/>
    <p:sldId id="257" r:id="rId6"/>
    <p:sldId id="262" r:id="rId7"/>
    <p:sldId id="263" r:id="rId8"/>
    <p:sldId id="265" r:id="rId9"/>
    <p:sldId id="266" r:id="rId10"/>
    <p:sldId id="267" r:id="rId11"/>
    <p:sldId id="268" r:id="rId12"/>
    <p:sldId id="270" r:id="rId13"/>
    <p:sldId id="271" r:id="rId14"/>
    <p:sldId id="272" r:id="rId15"/>
    <p:sldId id="274" r:id="rId16"/>
    <p:sldId id="275" r:id="rId17"/>
    <p:sldId id="276" r:id="rId18"/>
    <p:sldId id="278" r:id="rId19"/>
    <p:sldId id="283" r:id="rId20"/>
    <p:sldId id="279" r:id="rId21"/>
    <p:sldId id="280" r:id="rId22"/>
    <p:sldId id="281" r:id="rId23"/>
    <p:sldId id="364" r:id="rId24"/>
    <p:sldId id="362" r:id="rId25"/>
    <p:sldId id="290" r:id="rId26"/>
    <p:sldId id="301" r:id="rId27"/>
    <p:sldId id="363" r:id="rId28"/>
    <p:sldId id="303" r:id="rId29"/>
    <p:sldId id="302" r:id="rId30"/>
    <p:sldId id="305" r:id="rId31"/>
    <p:sldId id="306" r:id="rId32"/>
  </p:sldIdLst>
  <p:sldSz cx="9144000" cy="5143500" type="screen16x9"/>
  <p:notesSz cx="6858000" cy="9144000"/>
  <p:embeddedFontLst>
    <p:embeddedFont>
      <p:font typeface="Anton" pitchFamily="2" charset="0"/>
      <p:regular r:id="rId34"/>
    </p:embeddedFont>
    <p:embeddedFont>
      <p:font typeface="DM Sans" pitchFamily="2" charset="0"/>
      <p:regular r:id="rId35"/>
      <p:bold r:id="rId36"/>
      <p:italic r:id="rId37"/>
      <p:boldItalic r:id="rId38"/>
    </p:embeddedFont>
    <p:embeddedFont>
      <p:font typeface="Helvetica Neue Light"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2128dbe8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2128dbe83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24cbfe83dc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124cbfe83dc_1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24cbfe83dc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124cbfe83dc_1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251d8506b2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251d8506b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20b44b0dae_0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120b44b0dae_0_1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24cbfe83dc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g124cbfe83dc_1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251d8506b2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251d8506b2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24cbfe83dc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124cbfe83dc_1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latin typeface="DM Sans"/>
                <a:ea typeface="DM Sans"/>
                <a:cs typeface="DM Sans"/>
                <a:sym typeface="DM Sans"/>
              </a:rPr>
              <a:t>¿Es obligatorio aprender cada nueva implementación para mantenerse en el mundo laboral? </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¡No! Las nuevas funcionalidades van surgiendo con ideas de aplicación puntuales para ciertas tareas, si tratamos de aprender todo lo que va saliendo, terminaremos con un repertorio de funciones que podríamos no utilizar nunca.</a:t>
            </a:r>
            <a:endParaRPr>
              <a:latin typeface="DM Sans"/>
              <a:ea typeface="DM Sans"/>
              <a:cs typeface="DM Sans"/>
              <a:sym typeface="DM Sans"/>
            </a:endParaRPr>
          </a:p>
          <a:p>
            <a:pPr marL="0" lvl="0" indent="0" algn="l" rtl="0">
              <a:lnSpc>
                <a:spcPct val="100000"/>
              </a:lnSpc>
              <a:spcBef>
                <a:spcPts val="0"/>
              </a:spcBef>
              <a:spcAft>
                <a:spcPts val="0"/>
              </a:spcAft>
              <a:buNone/>
            </a:pPr>
            <a:r>
              <a:rPr lang="es">
                <a:latin typeface="DM Sans"/>
                <a:ea typeface="DM Sans"/>
                <a:cs typeface="DM Sans"/>
                <a:sym typeface="DM Sans"/>
              </a:rPr>
              <a:t>¿El uso de una nueva implementación implica el reemplazo de lo viejo? </a:t>
            </a:r>
            <a:endParaRPr>
              <a:latin typeface="DM Sans"/>
              <a:ea typeface="DM Sans"/>
              <a:cs typeface="DM Sans"/>
              <a:sym typeface="DM Sans"/>
            </a:endParaRPr>
          </a:p>
          <a:p>
            <a:pPr marL="457200" lvl="0" indent="-298450" algn="l" rtl="0">
              <a:lnSpc>
                <a:spcPct val="100000"/>
              </a:lnSpc>
              <a:spcBef>
                <a:spcPts val="0"/>
              </a:spcBef>
              <a:spcAft>
                <a:spcPts val="0"/>
              </a:spcAft>
              <a:buSzPts val="1100"/>
              <a:buFont typeface="DM Sans"/>
              <a:buChar char="●"/>
            </a:pPr>
            <a:r>
              <a:rPr lang="es">
                <a:latin typeface="DM Sans"/>
                <a:ea typeface="DM Sans"/>
                <a:cs typeface="DM Sans"/>
                <a:sym typeface="DM Sans"/>
              </a:rPr>
              <a:t>Algunas implementaciones pueden sustituir un proceso más complejo y por lo tanto ser más sencillo de resolver, en estos casos sí sería bueno reemplazarlo, sin embargo, recordemos que las implementaciones “más viejas” permiten en ocasiones más libertad en la operación y, por lo tanto, ser más útiles que “lo nuevo” en ciertas tareas.</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24cbfe83dc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g124cbfe83dc_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783944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4cbfe83dc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124cbfe83dc_1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1873270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4cbfe83dc_1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4cbfe83dc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694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0b44b0dae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20b44b0dae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a:extLst>
            <a:ext uri="{FF2B5EF4-FFF2-40B4-BE49-F238E27FC236}">
              <a16:creationId xmlns:a16="http://schemas.microsoft.com/office/drawing/2014/main" id="{DE2070C3-FF3C-84BA-A306-CADB0DC974FC}"/>
            </a:ext>
          </a:extLst>
        </p:cNvPr>
        <p:cNvGrpSpPr/>
        <p:nvPr/>
      </p:nvGrpSpPr>
      <p:grpSpPr>
        <a:xfrm>
          <a:off x="0" y="0"/>
          <a:ext cx="0" cy="0"/>
          <a:chOff x="0" y="0"/>
          <a:chExt cx="0" cy="0"/>
        </a:xfrm>
      </p:grpSpPr>
      <p:sp>
        <p:nvSpPr>
          <p:cNvPr id="739" name="Google Shape;739;g124cbfe83dc_1_229:notes">
            <a:extLst>
              <a:ext uri="{FF2B5EF4-FFF2-40B4-BE49-F238E27FC236}">
                <a16:creationId xmlns:a16="http://schemas.microsoft.com/office/drawing/2014/main" id="{A47D1F52-8A9D-931D-CB66-0D97FA708A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0" name="Google Shape;740;g124cbfe83dc_1_229:notes">
            <a:extLst>
              <a:ext uri="{FF2B5EF4-FFF2-40B4-BE49-F238E27FC236}">
                <a16:creationId xmlns:a16="http://schemas.microsoft.com/office/drawing/2014/main" id="{F1F772A5-03B2-D0B9-84F1-0C74C7F6A16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extLst>
      <p:ext uri="{BB962C8B-B14F-4D97-AF65-F5344CB8AC3E}">
        <p14:creationId xmlns:p14="http://schemas.microsoft.com/office/powerpoint/2010/main" val="4028610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a:extLst>
            <a:ext uri="{FF2B5EF4-FFF2-40B4-BE49-F238E27FC236}">
              <a16:creationId xmlns:a16="http://schemas.microsoft.com/office/drawing/2014/main" id="{DAF7FDED-D404-23C7-71A3-D4FBE8F3D806}"/>
            </a:ext>
          </a:extLst>
        </p:cNvPr>
        <p:cNvGrpSpPr/>
        <p:nvPr/>
      </p:nvGrpSpPr>
      <p:grpSpPr>
        <a:xfrm>
          <a:off x="0" y="0"/>
          <a:ext cx="0" cy="0"/>
          <a:chOff x="0" y="0"/>
          <a:chExt cx="0" cy="0"/>
        </a:xfrm>
      </p:grpSpPr>
      <p:sp>
        <p:nvSpPr>
          <p:cNvPr id="780" name="Google Shape;780;g12671ed7bcf_0_40:notes">
            <a:extLst>
              <a:ext uri="{FF2B5EF4-FFF2-40B4-BE49-F238E27FC236}">
                <a16:creationId xmlns:a16="http://schemas.microsoft.com/office/drawing/2014/main" id="{DC90995D-1FED-159F-E968-556B857D18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12671ed7bcf_0_40:notes">
            <a:extLst>
              <a:ext uri="{FF2B5EF4-FFF2-40B4-BE49-F238E27FC236}">
                <a16:creationId xmlns:a16="http://schemas.microsoft.com/office/drawing/2014/main" id="{3FED29A9-5A50-7272-6581-2DFA24EA89B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15409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a:extLst>
            <a:ext uri="{FF2B5EF4-FFF2-40B4-BE49-F238E27FC236}">
              <a16:creationId xmlns:a16="http://schemas.microsoft.com/office/drawing/2014/main" id="{6999CA1E-D370-5E6C-23F3-3D41AF52CA8E}"/>
            </a:ext>
          </a:extLst>
        </p:cNvPr>
        <p:cNvGrpSpPr/>
        <p:nvPr/>
      </p:nvGrpSpPr>
      <p:grpSpPr>
        <a:xfrm>
          <a:off x="0" y="0"/>
          <a:ext cx="0" cy="0"/>
          <a:chOff x="0" y="0"/>
          <a:chExt cx="0" cy="0"/>
        </a:xfrm>
      </p:grpSpPr>
      <p:sp>
        <p:nvSpPr>
          <p:cNvPr id="790" name="Google Shape;790;g12671ed7bcf_0_49:notes">
            <a:extLst>
              <a:ext uri="{FF2B5EF4-FFF2-40B4-BE49-F238E27FC236}">
                <a16:creationId xmlns:a16="http://schemas.microsoft.com/office/drawing/2014/main" id="{84BD25A5-70C2-A0BB-1C0B-2F381D5352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g12671ed7bcf_0_49:notes">
            <a:extLst>
              <a:ext uri="{FF2B5EF4-FFF2-40B4-BE49-F238E27FC236}">
                <a16:creationId xmlns:a16="http://schemas.microsoft.com/office/drawing/2014/main" id="{7DA8517F-A87F-292B-BA91-C1E2972E2DF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extLst>
      <p:ext uri="{BB962C8B-B14F-4D97-AF65-F5344CB8AC3E}">
        <p14:creationId xmlns:p14="http://schemas.microsoft.com/office/powerpoint/2010/main" val="3346342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12671ed7bcf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7" name="Google Shape;877;g12671ed7bcf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Recuerda que a estas alturas ya determinaste cuánto tiempo te están llevando los conceptos y las actividades, si consideras que ésto puede ser un hands on lab, mejor no perder tiempo valioso y hacerlo a la par con los estudiantes.</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2671ed7bcf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12671ed7bcf_0_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267f35782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7" name="Google Shape;897;g1267f35782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20b44b0dae_0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g120b44b0dae_0_1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0b44b0dae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3" name="Google Shape;903;g120b44b0dae_0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20b44b0dae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120b44b0dae_0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20b44b0dae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120b44b0dae_0_1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251d8506b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251d8506b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1af22068b0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g11af22068b0_1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1af22068b0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11af22068b0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27c75c94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127c75c94d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24cbfe83dc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g124cbfe83dc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251d8506b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251d8506b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16"/>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0" name="Google Shape;60;p16"/>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1" name="Google Shape;61;p16"/>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2" name="Google Shape;62;p16"/>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1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16"/>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7" name="Google Shape;67;p16"/>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8" name="Google Shape;68;p16"/>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69" name="Google Shape;69;p16"/>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1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16"/>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16"/>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16"/>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16"/>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2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2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6000">
                <a:solidFill>
                  <a:srgbClr val="E8E7E3"/>
                </a:solidFill>
              </a:rPr>
              <a:t>☕ </a:t>
            </a:r>
            <a:endParaRPr sz="6000">
              <a:solidFill>
                <a:srgbClr val="E8E7E3"/>
              </a:solidFill>
            </a:endParaRPr>
          </a:p>
          <a:p>
            <a:pPr marL="0" lvl="0" indent="0" algn="ctr" rtl="0">
              <a:spcBef>
                <a:spcPts val="0"/>
              </a:spcBef>
              <a:spcAft>
                <a:spcPts val="0"/>
              </a:spcAft>
              <a:buNone/>
            </a:pPr>
            <a:r>
              <a:rPr lang="es"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02"/>
        <p:cNvGrpSpPr/>
        <p:nvPr/>
      </p:nvGrpSpPr>
      <p:grpSpPr>
        <a:xfrm>
          <a:off x="0" y="0"/>
          <a:ext cx="0" cy="0"/>
          <a:chOff x="0" y="0"/>
          <a:chExt cx="0" cy="0"/>
        </a:xfrm>
      </p:grpSpPr>
      <p:sp>
        <p:nvSpPr>
          <p:cNvPr id="103" name="Google Shape;10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5" name="Google Shape;10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9" name="Google Shape;10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2" name="Google Shape;11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6" name="Google Shape;116;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4" name="Google Shape;12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5" name="Google Shape;12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26"/>
        <p:cNvGrpSpPr/>
        <p:nvPr/>
      </p:nvGrpSpPr>
      <p:grpSpPr>
        <a:xfrm>
          <a:off x="0" y="0"/>
          <a:ext cx="0" cy="0"/>
          <a:chOff x="0" y="0"/>
          <a:chExt cx="0" cy="0"/>
        </a:xfrm>
      </p:grpSpPr>
      <p:sp>
        <p:nvSpPr>
          <p:cNvPr id="127" name="Google Shape;127;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8" name="Google Shape;128;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7" name="Google Shape;137;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42"/>
        <p:cNvGrpSpPr/>
        <p:nvPr/>
      </p:nvGrpSpPr>
      <p:grpSpPr>
        <a:xfrm>
          <a:off x="0" y="0"/>
          <a:ext cx="0" cy="0"/>
          <a:chOff x="0" y="0"/>
          <a:chExt cx="0" cy="0"/>
        </a:xfrm>
      </p:grpSpPr>
      <p:sp>
        <p:nvSpPr>
          <p:cNvPr id="143" name="Google Shape;143;p3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4" name="Google Shape;144;p3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5" name="Google Shape;1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46"/>
        <p:cNvGrpSpPr/>
        <p:nvPr/>
      </p:nvGrpSpPr>
      <p:grpSpPr>
        <a:xfrm>
          <a:off x="0" y="0"/>
          <a:ext cx="0" cy="0"/>
          <a:chOff x="0" y="0"/>
          <a:chExt cx="0" cy="0"/>
        </a:xfrm>
      </p:grpSpPr>
      <p:sp>
        <p:nvSpPr>
          <p:cNvPr id="147" name="Google Shape;147;p3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50"/>
        <p:cNvGrpSpPr/>
        <p:nvPr/>
      </p:nvGrpSpPr>
      <p:grpSpPr>
        <a:xfrm>
          <a:off x="0" y="0"/>
          <a:ext cx="0" cy="0"/>
          <a:chOff x="0" y="0"/>
          <a:chExt cx="0" cy="0"/>
        </a:xfrm>
      </p:grpSpPr>
      <p:sp>
        <p:nvSpPr>
          <p:cNvPr id="151" name="Google Shape;151;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2" name="Google Shape;152;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3" name="Google Shape;153;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54"/>
        <p:cNvGrpSpPr/>
        <p:nvPr/>
      </p:nvGrpSpPr>
      <p:grpSpPr>
        <a:xfrm>
          <a:off x="0" y="0"/>
          <a:ext cx="0" cy="0"/>
          <a:chOff x="0" y="0"/>
          <a:chExt cx="0" cy="0"/>
        </a:xfrm>
      </p:grpSpPr>
      <p:sp>
        <p:nvSpPr>
          <p:cNvPr id="155" name="Google Shape;155;p4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6" name="Google Shape;156;p4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58"/>
        <p:cNvGrpSpPr/>
        <p:nvPr/>
      </p:nvGrpSpPr>
      <p:grpSpPr>
        <a:xfrm>
          <a:off x="0" y="0"/>
          <a:ext cx="0" cy="0"/>
          <a:chOff x="0" y="0"/>
          <a:chExt cx="0" cy="0"/>
        </a:xfrm>
      </p:grpSpPr>
      <p:sp>
        <p:nvSpPr>
          <p:cNvPr id="159" name="Google Shape;159;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0" name="Google Shape;160;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61" name="Google Shape;161;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62"/>
        <p:cNvGrpSpPr/>
        <p:nvPr/>
      </p:nvGrpSpPr>
      <p:grpSpPr>
        <a:xfrm>
          <a:off x="0" y="0"/>
          <a:ext cx="0" cy="0"/>
          <a:chOff x="0" y="0"/>
          <a:chExt cx="0" cy="0"/>
        </a:xfrm>
      </p:grpSpPr>
      <p:sp>
        <p:nvSpPr>
          <p:cNvPr id="163" name="Google Shape;163;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4" name="Google Shape;164;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5" name="Google Shape;165;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66"/>
        <p:cNvGrpSpPr/>
        <p:nvPr/>
      </p:nvGrpSpPr>
      <p:grpSpPr>
        <a:xfrm>
          <a:off x="0" y="0"/>
          <a:ext cx="0" cy="0"/>
          <a:chOff x="0" y="0"/>
          <a:chExt cx="0" cy="0"/>
        </a:xfrm>
      </p:grpSpPr>
      <p:sp>
        <p:nvSpPr>
          <p:cNvPr id="167" name="Google Shape;167;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8" name="Google Shape;168;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9" name="Google Shape;169;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70"/>
        <p:cNvGrpSpPr/>
        <p:nvPr/>
      </p:nvGrpSpPr>
      <p:grpSpPr>
        <a:xfrm>
          <a:off x="0" y="0"/>
          <a:ext cx="0" cy="0"/>
          <a:chOff x="0" y="0"/>
          <a:chExt cx="0" cy="0"/>
        </a:xfrm>
      </p:grpSpPr>
      <p:sp>
        <p:nvSpPr>
          <p:cNvPr id="171" name="Google Shape;17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 name="Google Shape;17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73" name="Google Shape;173;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74"/>
        <p:cNvGrpSpPr/>
        <p:nvPr/>
      </p:nvGrpSpPr>
      <p:grpSpPr>
        <a:xfrm>
          <a:off x="0" y="0"/>
          <a:ext cx="0" cy="0"/>
          <a:chOff x="0" y="0"/>
          <a:chExt cx="0" cy="0"/>
        </a:xfrm>
      </p:grpSpPr>
      <p:sp>
        <p:nvSpPr>
          <p:cNvPr id="175" name="Google Shape;175;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6" name="Google Shape;176;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7" name="Google Shape;177;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25"/>
        <p:cNvGrpSpPr/>
        <p:nvPr/>
      </p:nvGrpSpPr>
      <p:grpSpPr>
        <a:xfrm>
          <a:off x="0" y="0"/>
          <a:ext cx="0" cy="0"/>
          <a:chOff x="0" y="0"/>
          <a:chExt cx="0" cy="0"/>
        </a:xfrm>
      </p:grpSpPr>
      <p:pic>
        <p:nvPicPr>
          <p:cNvPr id="226" name="Google Shape;226;p6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6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9" name="Google Shape;229;p6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30"/>
        <p:cNvGrpSpPr/>
        <p:nvPr/>
      </p:nvGrpSpPr>
      <p:grpSpPr>
        <a:xfrm>
          <a:off x="0" y="0"/>
          <a:ext cx="0" cy="0"/>
          <a:chOff x="0" y="0"/>
          <a:chExt cx="0" cy="0"/>
        </a:xfrm>
      </p:grpSpPr>
      <p:pic>
        <p:nvPicPr>
          <p:cNvPr id="231" name="Google Shape;231;p6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0"/>
        <p:cNvGrpSpPr/>
        <p:nvPr/>
      </p:nvGrpSpPr>
      <p:grpSpPr>
        <a:xfrm>
          <a:off x="0" y="0"/>
          <a:ext cx="0" cy="0"/>
          <a:chOff x="0" y="0"/>
          <a:chExt cx="0" cy="0"/>
        </a:xfrm>
      </p:grpSpPr>
      <p:sp>
        <p:nvSpPr>
          <p:cNvPr id="251" name="Google Shape;25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3" name="Google Shape;253;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456"/>
        <p:cNvGrpSpPr/>
        <p:nvPr/>
      </p:nvGrpSpPr>
      <p:grpSpPr>
        <a:xfrm>
          <a:off x="0" y="0"/>
          <a:ext cx="0" cy="0"/>
          <a:chOff x="0" y="0"/>
          <a:chExt cx="0" cy="0"/>
        </a:xfrm>
      </p:grpSpPr>
      <p:sp>
        <p:nvSpPr>
          <p:cNvPr id="457" name="Google Shape;457;p14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8" name="Google Shape;458;p14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459" name="Google Shape;459;p1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460"/>
        <p:cNvGrpSpPr/>
        <p:nvPr/>
      </p:nvGrpSpPr>
      <p:grpSpPr>
        <a:xfrm>
          <a:off x="0" y="0"/>
          <a:ext cx="0" cy="0"/>
          <a:chOff x="0" y="0"/>
          <a:chExt cx="0" cy="0"/>
        </a:xfrm>
      </p:grpSpPr>
      <p:pic>
        <p:nvPicPr>
          <p:cNvPr id="461" name="Google Shape;461;p14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462"/>
        <p:cNvGrpSpPr/>
        <p:nvPr/>
      </p:nvGrpSpPr>
      <p:grpSpPr>
        <a:xfrm>
          <a:off x="0" y="0"/>
          <a:ext cx="0" cy="0"/>
          <a:chOff x="0" y="0"/>
          <a:chExt cx="0" cy="0"/>
        </a:xfrm>
      </p:grpSpPr>
      <p:pic>
        <p:nvPicPr>
          <p:cNvPr id="463" name="Google Shape;463;p1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464"/>
        <p:cNvGrpSpPr/>
        <p:nvPr/>
      </p:nvGrpSpPr>
      <p:grpSpPr>
        <a:xfrm>
          <a:off x="0" y="0"/>
          <a:ext cx="0" cy="0"/>
          <a:chOff x="0" y="0"/>
          <a:chExt cx="0" cy="0"/>
        </a:xfrm>
      </p:grpSpPr>
      <p:pic>
        <p:nvPicPr>
          <p:cNvPr id="465" name="Google Shape;465;p1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1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470"/>
        <p:cNvGrpSpPr/>
        <p:nvPr/>
      </p:nvGrpSpPr>
      <p:grpSpPr>
        <a:xfrm>
          <a:off x="0" y="0"/>
          <a:ext cx="0" cy="0"/>
          <a:chOff x="0" y="0"/>
          <a:chExt cx="0" cy="0"/>
        </a:xfrm>
      </p:grpSpPr>
      <p:pic>
        <p:nvPicPr>
          <p:cNvPr id="471" name="Google Shape;471;p1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475"/>
        <p:cNvGrpSpPr/>
        <p:nvPr/>
      </p:nvGrpSpPr>
      <p:grpSpPr>
        <a:xfrm>
          <a:off x="0" y="0"/>
          <a:ext cx="0" cy="0"/>
          <a:chOff x="0" y="0"/>
          <a:chExt cx="0" cy="0"/>
        </a:xfrm>
      </p:grpSpPr>
      <p:pic>
        <p:nvPicPr>
          <p:cNvPr id="476" name="Google Shape;476;p15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477"/>
        <p:cNvGrpSpPr/>
        <p:nvPr/>
      </p:nvGrpSpPr>
      <p:grpSpPr>
        <a:xfrm>
          <a:off x="0" y="0"/>
          <a:ext cx="0" cy="0"/>
          <a:chOff x="0" y="0"/>
          <a:chExt cx="0" cy="0"/>
        </a:xfrm>
      </p:grpSpPr>
      <p:pic>
        <p:nvPicPr>
          <p:cNvPr id="478" name="Google Shape;478;p1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479"/>
        <p:cNvGrpSpPr/>
        <p:nvPr/>
      </p:nvGrpSpPr>
      <p:grpSpPr>
        <a:xfrm>
          <a:off x="0" y="0"/>
          <a:ext cx="0" cy="0"/>
          <a:chOff x="0" y="0"/>
          <a:chExt cx="0" cy="0"/>
        </a:xfrm>
      </p:grpSpPr>
      <p:pic>
        <p:nvPicPr>
          <p:cNvPr id="480" name="Google Shape;480;p1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3.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10" Type="http://schemas.openxmlformats.org/officeDocument/2006/relationships/theme" Target="../theme/theme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4" r:id="rId34"/>
    <p:sldLayoutId id="2147483696" r:id="rId35"/>
    <p:sldLayoutId id="2147483697" r:id="rId36"/>
    <p:sldLayoutId id="2147483698" r:id="rId37"/>
    <p:sldLayoutId id="2147483701" r:id="rId38"/>
    <p:sldLayoutId id="2147483702" r:id="rId39"/>
    <p:sldLayoutId id="2147483704" r:id="rId40"/>
    <p:sldLayoutId id="2147483706" r:id="rId41"/>
    <p:sldLayoutId id="2147483708" r:id="rId42"/>
    <p:sldLayoutId id="2147483709"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1"/>
        <p:cNvGrpSpPr/>
        <p:nvPr/>
      </p:nvGrpSpPr>
      <p:grpSpPr>
        <a:xfrm>
          <a:off x="0" y="0"/>
          <a:ext cx="0" cy="0"/>
          <a:chOff x="0" y="0"/>
          <a:chExt cx="0" cy="0"/>
        </a:xfrm>
      </p:grpSpPr>
      <p:sp>
        <p:nvSpPr>
          <p:cNvPr id="222" name="Google Shape;222;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3" name="Google Shape;223;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24" name="Google Shape;224;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8" r:id="rId8"/>
    <p:sldLayoutId id="2147483719" r:id="rId9"/>
    <p:sldLayoutId id="214748372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52"/>
        <p:cNvGrpSpPr/>
        <p:nvPr/>
      </p:nvGrpSpPr>
      <p:grpSpPr>
        <a:xfrm>
          <a:off x="0" y="0"/>
          <a:ext cx="0" cy="0"/>
          <a:chOff x="0" y="0"/>
          <a:chExt cx="0" cy="0"/>
        </a:xfrm>
      </p:grpSpPr>
      <p:sp>
        <p:nvSpPr>
          <p:cNvPr id="453" name="Google Shape;453;p1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54" name="Google Shape;454;p1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455" name="Google Shape;455;p1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1" r:id="rId5"/>
    <p:sldLayoutId id="2147483792" r:id="rId6"/>
    <p:sldLayoutId id="2147483794" r:id="rId7"/>
    <p:sldLayoutId id="2147483795" r:id="rId8"/>
    <p:sldLayoutId id="214748379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5.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5.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1.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1.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2.xml"/><Relationship Id="rId4" Type="http://schemas.openxmlformats.org/officeDocument/2006/relationships/hyperlink" Target="https://www.ecma-international.or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5.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01"/>
          <p:cNvSpPr txBox="1"/>
          <p:nvPr/>
        </p:nvSpPr>
        <p:spPr>
          <a:xfrm>
            <a:off x="1127531" y="1670671"/>
            <a:ext cx="6651422" cy="10987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6600" b="1" i="0" u="none" strike="noStrike" cap="none" dirty="0">
                <a:solidFill>
                  <a:srgbClr val="EAFF6A"/>
                </a:solidFill>
                <a:latin typeface="DM Sans"/>
                <a:ea typeface="DM Sans"/>
                <a:cs typeface="DM Sans"/>
                <a:sym typeface="DM Sans"/>
              </a:rPr>
              <a:t>Bienvenidos</a:t>
            </a:r>
            <a:endParaRPr sz="6600" b="1" i="0" u="none" strike="noStrike" cap="none" dirty="0">
              <a:solidFill>
                <a:srgbClr val="EAFF6A"/>
              </a:solidFill>
              <a:latin typeface="DM Sans"/>
              <a:ea typeface="DM Sans"/>
              <a:cs typeface="DM Sans"/>
              <a:sym typeface="DM Sans"/>
            </a:endParaRPr>
          </a:p>
        </p:txBody>
      </p:sp>
      <p:sp>
        <p:nvSpPr>
          <p:cNvPr id="2" name="Google Shape;570;p162">
            <a:extLst>
              <a:ext uri="{FF2B5EF4-FFF2-40B4-BE49-F238E27FC236}">
                <a16:creationId xmlns:a16="http://schemas.microsoft.com/office/drawing/2014/main" id="{4F2F41D2-DCF4-8E3D-EC29-24188014FF54}"/>
              </a:ext>
            </a:extLst>
          </p:cNvPr>
          <p:cNvSpPr txBox="1"/>
          <p:nvPr/>
        </p:nvSpPr>
        <p:spPr>
          <a:xfrm>
            <a:off x="1199807" y="2557770"/>
            <a:ext cx="6221400" cy="1015632"/>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01</a:t>
            </a:r>
          </a:p>
          <a:p>
            <a:pPr marL="0" marR="0" lvl="0" indent="0" algn="ctr" rtl="0">
              <a:lnSpc>
                <a:spcPct val="90000"/>
              </a:lnSpc>
              <a:spcBef>
                <a:spcPts val="0"/>
              </a:spcBef>
              <a:spcAft>
                <a:spcPts val="0"/>
              </a:spcAft>
              <a:buClr>
                <a:srgbClr val="000000"/>
              </a:buClr>
              <a:buSzPts val="4000"/>
              <a:buFont typeface="Arial"/>
              <a:buNone/>
            </a:pPr>
            <a:r>
              <a:rPr lang="es" sz="2800" b="1" i="1" dirty="0">
                <a:solidFill>
                  <a:schemeClr val="lt1"/>
                </a:solidFill>
                <a:latin typeface="DM Sans"/>
                <a:ea typeface="DM Sans"/>
                <a:cs typeface="DM Sans"/>
                <a:sym typeface="DM Sans"/>
              </a:rPr>
              <a:t>en unos minutos arrancamos…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71"/>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ES8</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172"/>
          <p:cNvSpPr txBox="1"/>
          <p:nvPr/>
        </p:nvSpPr>
        <p:spPr>
          <a:xfrm>
            <a:off x="549525" y="782825"/>
            <a:ext cx="5712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hay de nuevo?</a:t>
            </a:r>
            <a:endParaRPr sz="4000" b="1" i="0" u="none" strike="noStrike" cap="none">
              <a:solidFill>
                <a:schemeClr val="dk1"/>
              </a:solidFill>
              <a:latin typeface="DM Sans"/>
              <a:ea typeface="DM Sans"/>
              <a:cs typeface="DM Sans"/>
              <a:sym typeface="DM Sans"/>
            </a:endParaRPr>
          </a:p>
        </p:txBody>
      </p:sp>
      <p:pic>
        <p:nvPicPr>
          <p:cNvPr id="648" name="Google Shape;648;p172"/>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49" name="Google Shape;649;p172"/>
          <p:cNvSpPr txBox="1"/>
          <p:nvPr/>
        </p:nvSpPr>
        <p:spPr>
          <a:xfrm>
            <a:off x="601050" y="1885788"/>
            <a:ext cx="498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dirty="0">
                <a:latin typeface="DM Sans"/>
                <a:ea typeface="DM Sans"/>
                <a:cs typeface="DM Sans"/>
                <a:sym typeface="DM Sans"/>
              </a:rPr>
              <a:t>Las principales funcionalidades de este release son:</a:t>
            </a:r>
            <a:endParaRPr sz="1350" dirty="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Async await para mejor control asíncrono. Sobre este trabajamos en la clase siguiente.</a:t>
            </a:r>
            <a:endParaRPr sz="1350" dirty="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dirty="0">
                <a:latin typeface="DM Sans"/>
                <a:ea typeface="DM Sans"/>
                <a:cs typeface="DM Sans"/>
                <a:sym typeface="DM Sans"/>
              </a:rPr>
              <a:t>Object.entries, Object.values, Object.keys para un mejor control interno sobre las propiedades de un objeto.</a:t>
            </a:r>
            <a:endParaRPr sz="1350" dirty="0">
              <a:latin typeface="DM Sans"/>
              <a:ea typeface="DM Sans"/>
              <a:cs typeface="DM Sans"/>
              <a:sym typeface="DM Sans"/>
            </a:endParaRPr>
          </a:p>
        </p:txBody>
      </p:sp>
      <p:pic>
        <p:nvPicPr>
          <p:cNvPr id="650" name="Google Shape;650;p172"/>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174"/>
          <p:cNvSpPr txBox="1"/>
          <p:nvPr/>
        </p:nvSpPr>
        <p:spPr>
          <a:xfrm>
            <a:off x="270475" y="193575"/>
            <a:ext cx="8598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Object.entries, Object.keys, Object.values</a:t>
            </a:r>
            <a:endParaRPr sz="3500" b="1">
              <a:solidFill>
                <a:schemeClr val="lt1"/>
              </a:solidFill>
              <a:latin typeface="DM Sans"/>
              <a:ea typeface="DM Sans"/>
              <a:cs typeface="DM Sans"/>
              <a:sym typeface="DM Sans"/>
            </a:endParaRPr>
          </a:p>
        </p:txBody>
      </p:sp>
      <p:sp>
        <p:nvSpPr>
          <p:cNvPr id="665" name="Google Shape;665;p174"/>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sp>
        <p:nvSpPr>
          <p:cNvPr id="666" name="Google Shape;666;p174"/>
          <p:cNvSpPr txBox="1"/>
          <p:nvPr/>
        </p:nvSpPr>
        <p:spPr>
          <a:xfrm>
            <a:off x="170450" y="4696650"/>
            <a:ext cx="7778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100">
                <a:solidFill>
                  <a:srgbClr val="999999"/>
                </a:solidFill>
                <a:latin typeface="DM Sans"/>
                <a:ea typeface="DM Sans"/>
                <a:cs typeface="DM Sans"/>
                <a:sym typeface="DM Sans"/>
              </a:rPr>
              <a:t>Nota: reduce es un método complejo al momento de utilizarlo, puede aprovecharse este ejemplo para ahondar en él.</a:t>
            </a:r>
            <a:endParaRPr sz="1100">
              <a:solidFill>
                <a:srgbClr val="999999"/>
              </a:solidFill>
              <a:latin typeface="DM Sans"/>
              <a:ea typeface="DM Sans"/>
              <a:cs typeface="DM Sans"/>
              <a:sym typeface="DM Sans"/>
            </a:endParaRPr>
          </a:p>
        </p:txBody>
      </p:sp>
      <p:pic>
        <p:nvPicPr>
          <p:cNvPr id="667" name="Google Shape;667;p174"/>
          <p:cNvPicPr preferRelativeResize="0"/>
          <p:nvPr/>
        </p:nvPicPr>
        <p:blipFill>
          <a:blip r:embed="rId3">
            <a:alphaModFix/>
          </a:blip>
          <a:stretch>
            <a:fillRect/>
          </a:stretch>
        </p:blipFill>
        <p:spPr>
          <a:xfrm>
            <a:off x="718200" y="1358551"/>
            <a:ext cx="7958199" cy="3272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7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ES9</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76"/>
          <p:cNvSpPr txBox="1"/>
          <p:nvPr/>
        </p:nvSpPr>
        <p:spPr>
          <a:xfrm>
            <a:off x="518600" y="751900"/>
            <a:ext cx="6685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podemos destacar?</a:t>
            </a:r>
            <a:endParaRPr sz="4000" b="1" i="0" u="none" strike="noStrike" cap="none">
              <a:solidFill>
                <a:schemeClr val="dk1"/>
              </a:solidFill>
              <a:latin typeface="DM Sans"/>
              <a:ea typeface="DM Sans"/>
              <a:cs typeface="DM Sans"/>
              <a:sym typeface="DM Sans"/>
            </a:endParaRPr>
          </a:p>
        </p:txBody>
      </p:sp>
      <p:pic>
        <p:nvPicPr>
          <p:cNvPr id="678" name="Google Shape;678;p176"/>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79" name="Google Shape;679;p176"/>
          <p:cNvSpPr txBox="1"/>
          <p:nvPr/>
        </p:nvSpPr>
        <p:spPr>
          <a:xfrm>
            <a:off x="601050" y="1885788"/>
            <a:ext cx="49872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principales funcionalidades de este release son:</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Resolvedores de promesas con .finally(), para atender una promesa, se cumpla o no se cumpla.</a:t>
            </a:r>
            <a:endParaRPr sz="1350" b="1">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Mayor control a los objetos con operadores </a:t>
            </a:r>
            <a:r>
              <a:rPr lang="es" sz="1350" b="1">
                <a:latin typeface="DM Sans"/>
                <a:ea typeface="DM Sans"/>
                <a:cs typeface="DM Sans"/>
                <a:sym typeface="DM Sans"/>
              </a:rPr>
              <a:t>rest</a:t>
            </a:r>
            <a:r>
              <a:rPr lang="es" sz="1350">
                <a:latin typeface="DM Sans"/>
                <a:ea typeface="DM Sans"/>
                <a:cs typeface="DM Sans"/>
                <a:sym typeface="DM Sans"/>
              </a:rPr>
              <a:t> y </a:t>
            </a:r>
            <a:r>
              <a:rPr lang="es" sz="1350" b="1">
                <a:latin typeface="DM Sans"/>
                <a:ea typeface="DM Sans"/>
                <a:cs typeface="DM Sans"/>
                <a:sym typeface="DM Sans"/>
              </a:rPr>
              <a:t>spread </a:t>
            </a:r>
            <a:r>
              <a:rPr lang="es" sz="1350">
                <a:latin typeface="DM Sans"/>
                <a:ea typeface="DM Sans"/>
                <a:cs typeface="DM Sans"/>
                <a:sym typeface="DM Sans"/>
              </a:rPr>
              <a:t>(aplicable también a arrays)</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b="1">
              <a:latin typeface="DM Sans"/>
              <a:ea typeface="DM Sans"/>
              <a:cs typeface="DM Sans"/>
              <a:sym typeface="DM Sans"/>
            </a:endParaRPr>
          </a:p>
        </p:txBody>
      </p:sp>
      <p:pic>
        <p:nvPicPr>
          <p:cNvPr id="680" name="Google Shape;680;p176"/>
          <p:cNvPicPr preferRelativeResize="0"/>
          <p:nvPr/>
        </p:nvPicPr>
        <p:blipFill>
          <a:blip r:embed="rId4">
            <a:alphaModFix/>
          </a:blip>
          <a:stretch>
            <a:fillRect/>
          </a:stretch>
        </p:blipFill>
        <p:spPr>
          <a:xfrm>
            <a:off x="5487000" y="1885788"/>
            <a:ext cx="3475172" cy="16300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78"/>
          <p:cNvSpPr txBox="1"/>
          <p:nvPr/>
        </p:nvSpPr>
        <p:spPr>
          <a:xfrm>
            <a:off x="270475" y="193575"/>
            <a:ext cx="85983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spread operator y rest operator</a:t>
            </a:r>
            <a:endParaRPr sz="3500" b="1">
              <a:solidFill>
                <a:schemeClr val="lt1"/>
              </a:solidFill>
              <a:latin typeface="DM Sans"/>
              <a:ea typeface="DM Sans"/>
              <a:cs typeface="DM Sans"/>
              <a:sym typeface="DM Sans"/>
            </a:endParaRPr>
          </a:p>
        </p:txBody>
      </p:sp>
      <p:sp>
        <p:nvSpPr>
          <p:cNvPr id="695" name="Google Shape;695;p178"/>
          <p:cNvSpPr txBox="1"/>
          <p:nvPr/>
        </p:nvSpPr>
        <p:spPr>
          <a:xfrm>
            <a:off x="422275" y="4141450"/>
            <a:ext cx="86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rPr>
              <a:t>EJEMPLO DE USO DE SPREAD OPERATOR Y REST OPERATOR</a:t>
            </a:r>
            <a:endParaRPr>
              <a:solidFill>
                <a:schemeClr val="lt1"/>
              </a:solidFill>
            </a:endParaRPr>
          </a:p>
        </p:txBody>
      </p:sp>
      <p:pic>
        <p:nvPicPr>
          <p:cNvPr id="696" name="Google Shape;696;p178"/>
          <p:cNvPicPr preferRelativeResize="0"/>
          <p:nvPr/>
        </p:nvPicPr>
        <p:blipFill>
          <a:blip r:embed="rId3">
            <a:alphaModFix/>
          </a:blip>
          <a:stretch>
            <a:fillRect/>
          </a:stretch>
        </p:blipFill>
        <p:spPr>
          <a:xfrm>
            <a:off x="1400870" y="1241575"/>
            <a:ext cx="6337516" cy="3455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grpSp>
        <p:nvGrpSpPr>
          <p:cNvPr id="733" name="Google Shape;733;p183"/>
          <p:cNvGrpSpPr/>
          <p:nvPr/>
        </p:nvGrpSpPr>
        <p:grpSpPr>
          <a:xfrm>
            <a:off x="473371" y="619433"/>
            <a:ext cx="738905" cy="738905"/>
            <a:chOff x="575612" y="1950748"/>
            <a:chExt cx="431100" cy="431100"/>
          </a:xfrm>
        </p:grpSpPr>
        <p:sp>
          <p:nvSpPr>
            <p:cNvPr id="734" name="Google Shape;734;p183"/>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5" name="Google Shape;735;p183"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736" name="Google Shape;736;p18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Para pensar</a:t>
            </a:r>
            <a:endParaRPr sz="3500" b="1" i="0" u="none" strike="noStrike" cap="none">
              <a:solidFill>
                <a:srgbClr val="EAFF6A"/>
              </a:solidFill>
              <a:latin typeface="DM Sans"/>
              <a:ea typeface="DM Sans"/>
              <a:cs typeface="DM Sans"/>
              <a:sym typeface="DM Sans"/>
            </a:endParaRPr>
          </a:p>
        </p:txBody>
      </p:sp>
      <p:sp>
        <p:nvSpPr>
          <p:cNvPr id="737" name="Google Shape;737;p183"/>
          <p:cNvSpPr txBox="1"/>
          <p:nvPr/>
        </p:nvSpPr>
        <p:spPr>
          <a:xfrm>
            <a:off x="473350" y="1626100"/>
            <a:ext cx="7719900" cy="287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Hemos notado muchas cosas que se han implementado a lo largo de ECMAScript.</a:t>
            </a:r>
            <a:endParaRPr sz="2500">
              <a:solidFill>
                <a:srgbClr val="B7B7B7"/>
              </a:solidFill>
              <a:latin typeface="DM Sans"/>
              <a:ea typeface="DM Sans"/>
              <a:cs typeface="DM Sans"/>
              <a:sym typeface="DM Sans"/>
            </a:endParaRPr>
          </a:p>
          <a:p>
            <a:pPr marL="457200" marR="0" lvl="0" indent="-387350" algn="l" rtl="0">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¿Es obligatorio aprender cada nueva implementación para mantenerse en el mundo laboral? </a:t>
            </a:r>
            <a:endParaRPr sz="2500">
              <a:solidFill>
                <a:srgbClr val="B7B7B7"/>
              </a:solidFill>
              <a:latin typeface="DM Sans"/>
              <a:ea typeface="DM Sans"/>
              <a:cs typeface="DM Sans"/>
              <a:sym typeface="DM Sans"/>
            </a:endParaRPr>
          </a:p>
          <a:p>
            <a:pPr marL="457200" marR="0" lvl="0" indent="-387350" algn="l" rtl="0">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¿El uso de una nueva implementación implica el reemplazo de lo viejo?</a:t>
            </a:r>
            <a:endParaRPr sz="2500">
              <a:solidFill>
                <a:srgbClr val="B7B7B7"/>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grpSp>
        <p:nvGrpSpPr>
          <p:cNvPr id="701" name="Google Shape;701;p179"/>
          <p:cNvGrpSpPr/>
          <p:nvPr/>
        </p:nvGrpSpPr>
        <p:grpSpPr>
          <a:xfrm>
            <a:off x="4202556" y="994173"/>
            <a:ext cx="738900" cy="738900"/>
            <a:chOff x="974706" y="2467173"/>
            <a:chExt cx="738900" cy="738900"/>
          </a:xfrm>
        </p:grpSpPr>
        <p:sp>
          <p:nvSpPr>
            <p:cNvPr id="702" name="Google Shape;702;p17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3" name="Google Shape;703;p17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04" name="Google Shape;704;p179"/>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highlight>
                <a:srgbClr val="EAFF6A"/>
              </a:highlight>
              <a:latin typeface="DM Sans"/>
              <a:ea typeface="DM Sans"/>
              <a:cs typeface="DM Sans"/>
              <a:sym typeface="DM Sans"/>
            </a:endParaRPr>
          </a:p>
        </p:txBody>
      </p:sp>
      <p:sp>
        <p:nvSpPr>
          <p:cNvPr id="705" name="Google Shape;705;p179"/>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15-20 min</a:t>
            </a:r>
            <a:endParaRPr sz="2000" b="1" i="0" u="none" strike="noStrike" cap="none">
              <a:solidFill>
                <a:srgbClr val="83AEFB"/>
              </a:solidFill>
              <a:latin typeface="DM Sans"/>
              <a:ea typeface="DM Sans"/>
              <a:cs typeface="DM Sans"/>
              <a:sym typeface="DM Sans"/>
            </a:endParaRPr>
          </a:p>
        </p:txBody>
      </p:sp>
      <p:sp>
        <p:nvSpPr>
          <p:cNvPr id="706" name="Google Shape;706;p179"/>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Pongamos en práctica algunos de los módulos vistos en los ejemplos</a:t>
            </a:r>
            <a:endParaRPr sz="2000" b="0" i="0" u="none" strike="noStrike" cap="none">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3861990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grpSp>
        <p:nvGrpSpPr>
          <p:cNvPr id="711" name="Google Shape;711;p180"/>
          <p:cNvGrpSpPr/>
          <p:nvPr/>
        </p:nvGrpSpPr>
        <p:grpSpPr>
          <a:xfrm>
            <a:off x="457347" y="468298"/>
            <a:ext cx="431074" cy="431074"/>
            <a:chOff x="974706" y="2467173"/>
            <a:chExt cx="738900" cy="738900"/>
          </a:xfrm>
        </p:grpSpPr>
        <p:sp>
          <p:nvSpPr>
            <p:cNvPr id="712" name="Google Shape;712;p18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3" name="Google Shape;713;p18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14" name="Google Shape;714;p180"/>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Utilización ES6-ES9</a:t>
            </a:r>
            <a:endParaRPr sz="4000" b="1" i="0" u="none" strike="noStrike" cap="none">
              <a:solidFill>
                <a:schemeClr val="dk1"/>
              </a:solidFill>
              <a:latin typeface="DM Sans"/>
              <a:ea typeface="DM Sans"/>
              <a:cs typeface="DM Sans"/>
              <a:sym typeface="DM Sans"/>
            </a:endParaRPr>
          </a:p>
        </p:txBody>
      </p:sp>
      <p:pic>
        <p:nvPicPr>
          <p:cNvPr id="715" name="Google Shape;715;p18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716" name="Google Shape;716;p180"/>
          <p:cNvSpPr txBox="1"/>
          <p:nvPr/>
        </p:nvSpPr>
        <p:spPr>
          <a:xfrm>
            <a:off x="501450" y="2164625"/>
            <a:ext cx="82590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Dados los objetos indicados en la siguiente diapositiva: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Realizar una lista nueva  (array) que contenga todos los tipos de productos (no cantidades), consejo: utilizar </a:t>
            </a:r>
            <a:r>
              <a:rPr lang="es" sz="1350" b="1">
                <a:latin typeface="DM Sans"/>
                <a:ea typeface="DM Sans"/>
                <a:cs typeface="DM Sans"/>
                <a:sym typeface="DM Sans"/>
              </a:rPr>
              <a:t>Object.keys</a:t>
            </a:r>
            <a:r>
              <a:rPr lang="es" sz="1350">
                <a:latin typeface="DM Sans"/>
                <a:ea typeface="DM Sans"/>
                <a:cs typeface="DM Sans"/>
                <a:sym typeface="DM Sans"/>
              </a:rPr>
              <a:t> y </a:t>
            </a:r>
            <a:r>
              <a:rPr lang="es" sz="1350" b="1">
                <a:latin typeface="DM Sans"/>
                <a:ea typeface="DM Sans"/>
                <a:cs typeface="DM Sans"/>
                <a:sym typeface="DM Sans"/>
              </a:rPr>
              <a:t>Array.includes. </a:t>
            </a:r>
            <a:r>
              <a:rPr lang="es" sz="1350">
                <a:latin typeface="DM Sans"/>
                <a:ea typeface="DM Sans"/>
                <a:cs typeface="DM Sans"/>
                <a:sym typeface="DM Sans"/>
              </a:rPr>
              <a:t>Mostrar el array por consola.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Posteriormente, obtener el total de productos vendidos por todos los objetos (utilizar </a:t>
            </a:r>
            <a:r>
              <a:rPr lang="es" sz="1350" b="1">
                <a:latin typeface="DM Sans"/>
                <a:ea typeface="DM Sans"/>
                <a:cs typeface="DM Sans"/>
                <a:sym typeface="DM Sans"/>
              </a:rPr>
              <a:t>Object.values)</a:t>
            </a:r>
            <a:endParaRPr sz="1350" b="1">
              <a:latin typeface="DM Sans"/>
              <a:ea typeface="DM Sans"/>
              <a:cs typeface="DM Sans"/>
              <a:sym typeface="DM Sans"/>
            </a:endParaRPr>
          </a:p>
        </p:txBody>
      </p:sp>
      <p:sp>
        <p:nvSpPr>
          <p:cNvPr id="717" name="Google Shape;717;p18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2501362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81"/>
          <p:cNvSpPr txBox="1"/>
          <p:nvPr/>
        </p:nvSpPr>
        <p:spPr>
          <a:xfrm>
            <a:off x="464850" y="309600"/>
            <a:ext cx="8214300" cy="4122000"/>
          </a:xfrm>
          <a:prstGeom prst="rect">
            <a:avLst/>
          </a:prstGeom>
          <a:solidFill>
            <a:srgbClr val="1E1E1E"/>
          </a:solidFill>
          <a:ln>
            <a:noFill/>
          </a:ln>
        </p:spPr>
        <p:txBody>
          <a:bodyPr spcFirstLastPara="1" wrap="square" lIns="91425" tIns="91425" rIns="91425" bIns="91425" anchor="t" anchorCtr="0">
            <a:noAutofit/>
          </a:bodyPr>
          <a:lstStyle/>
          <a:p>
            <a:pPr marL="0" marR="0" lvl="0" indent="0" algn="l" rtl="0">
              <a:lnSpc>
                <a:spcPct val="135714"/>
              </a:lnSpc>
              <a:spcBef>
                <a:spcPts val="0"/>
              </a:spcBef>
              <a:spcAft>
                <a:spcPts val="0"/>
              </a:spcAft>
              <a:buClr>
                <a:srgbClr val="000000"/>
              </a:buClr>
              <a:buSzPts val="1300"/>
              <a:buFont typeface="Arial"/>
              <a:buNone/>
            </a:pPr>
            <a:r>
              <a:rPr lang="es" sz="1300" b="0" i="0" u="none" strike="noStrike" cap="none">
                <a:solidFill>
                  <a:srgbClr val="569CD6"/>
                </a:solidFill>
                <a:highlight>
                  <a:srgbClr val="1E1E1E"/>
                </a:highlight>
                <a:latin typeface="Courier New"/>
                <a:ea typeface="Courier New"/>
                <a:cs typeface="Courier New"/>
                <a:sym typeface="Courier New"/>
              </a:rPr>
              <a:t>const</a:t>
            </a:r>
            <a:r>
              <a:rPr lang="es" sz="1300" b="0" i="0" u="none" strike="noStrike" cap="none">
                <a:solidFill>
                  <a:srgbClr val="D4D4D4"/>
                </a:solidFill>
                <a:highlight>
                  <a:srgbClr val="1E1E1E"/>
                </a:highlight>
                <a:latin typeface="Courier New"/>
                <a:ea typeface="Courier New"/>
                <a:cs typeface="Courier New"/>
                <a:sym typeface="Courier New"/>
              </a:rPr>
              <a:t> </a:t>
            </a:r>
            <a:r>
              <a:rPr lang="es" sz="1300">
                <a:solidFill>
                  <a:srgbClr val="9CDCFE"/>
                </a:solidFill>
                <a:highlight>
                  <a:srgbClr val="1E1E1E"/>
                </a:highlight>
                <a:latin typeface="Courier New"/>
                <a:ea typeface="Courier New"/>
                <a:cs typeface="Courier New"/>
                <a:sym typeface="Courier New"/>
              </a:rPr>
              <a:t>objetos =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manzanas:3,</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peras:2,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carne:1,</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jugos:5,</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dulces:2</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marR="0" lvl="0" indent="0" algn="l" rtl="0">
              <a:lnSpc>
                <a:spcPct val="135714"/>
              </a:lnSpc>
              <a:spcBef>
                <a:spcPts val="0"/>
              </a:spcBef>
              <a:spcAft>
                <a:spcPts val="0"/>
              </a:spcAft>
              <a:buClr>
                <a:srgbClr val="000000"/>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manzanas:1,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sandias:1,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huevos:6,</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jugos:1,</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panes:4</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	}</a:t>
            </a:r>
            <a:endParaRPr sz="1300">
              <a:solidFill>
                <a:srgbClr val="9CDCFE"/>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300"/>
              <a:buFont typeface="Arial"/>
              <a:buNone/>
            </a:pPr>
            <a:r>
              <a:rPr lang="es" sz="1300">
                <a:solidFill>
                  <a:srgbClr val="9CDCFE"/>
                </a:solidFill>
                <a:highlight>
                  <a:srgbClr val="1E1E1E"/>
                </a:highlight>
                <a:latin typeface="Courier New"/>
                <a:ea typeface="Courier New"/>
                <a:cs typeface="Courier New"/>
                <a:sym typeface="Courier New"/>
              </a:rPr>
              <a:t>]</a:t>
            </a:r>
            <a:endParaRPr sz="1300">
              <a:solidFill>
                <a:srgbClr val="9CDCFE"/>
              </a:solidFill>
              <a:highlight>
                <a:srgbClr val="1E1E1E"/>
              </a:highlight>
              <a:latin typeface="Courier New"/>
              <a:ea typeface="Courier New"/>
              <a:cs typeface="Courier New"/>
              <a:sym typeface="Courier New"/>
            </a:endParaRPr>
          </a:p>
        </p:txBody>
      </p:sp>
    </p:spTree>
    <p:extLst>
      <p:ext uri="{BB962C8B-B14F-4D97-AF65-F5344CB8AC3E}">
        <p14:creationId xmlns:p14="http://schemas.microsoft.com/office/powerpoint/2010/main" val="3564471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57"/>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7"/>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Esta clase va a ser</a:t>
            </a:r>
            <a:endParaRPr sz="4000" b="1">
              <a:solidFill>
                <a:srgbClr val="DEFC52"/>
              </a:solidFill>
              <a:latin typeface="DM Sans"/>
              <a:ea typeface="DM Sans"/>
              <a:cs typeface="DM Sans"/>
              <a:sym typeface="DM Sans"/>
            </a:endParaRPr>
          </a:p>
        </p:txBody>
      </p:sp>
      <p:sp>
        <p:nvSpPr>
          <p:cNvPr id="494" name="Google Shape;494;p157"/>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grabada</a:t>
            </a:r>
            <a:endParaRPr sz="4000" b="1">
              <a:solidFill>
                <a:srgbClr val="EAFF6A"/>
              </a:solidFill>
              <a:latin typeface="DM Sans"/>
              <a:ea typeface="DM Sans"/>
              <a:cs typeface="DM Sans"/>
              <a:sym typeface="DM Sans"/>
            </a:endParaRPr>
          </a:p>
        </p:txBody>
      </p:sp>
      <p:sp>
        <p:nvSpPr>
          <p:cNvPr id="495" name="Google Shape;495;p157"/>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1">
          <a:extLst>
            <a:ext uri="{FF2B5EF4-FFF2-40B4-BE49-F238E27FC236}">
              <a16:creationId xmlns:a16="http://schemas.microsoft.com/office/drawing/2014/main" id="{484E1EA4-1484-CB0C-FDD2-B529E5CDA4BE}"/>
            </a:ext>
          </a:extLst>
        </p:cNvPr>
        <p:cNvGrpSpPr/>
        <p:nvPr/>
      </p:nvGrpSpPr>
      <p:grpSpPr>
        <a:xfrm>
          <a:off x="0" y="0"/>
          <a:ext cx="0" cy="0"/>
          <a:chOff x="0" y="0"/>
          <a:chExt cx="0" cy="0"/>
        </a:xfrm>
      </p:grpSpPr>
      <p:sp>
        <p:nvSpPr>
          <p:cNvPr id="742" name="Google Shape;742;p184">
            <a:extLst>
              <a:ext uri="{FF2B5EF4-FFF2-40B4-BE49-F238E27FC236}">
                <a16:creationId xmlns:a16="http://schemas.microsoft.com/office/drawing/2014/main" id="{78278D4F-E6BE-4EBD-C53F-CE93934AAA37}"/>
              </a:ext>
            </a:extLst>
          </p:cNvPr>
          <p:cNvSpPr txBox="1"/>
          <p:nvPr/>
        </p:nvSpPr>
        <p:spPr>
          <a:xfrm>
            <a:off x="1461288" y="1648200"/>
            <a:ext cx="6221400" cy="1292631"/>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chemeClr val="lt1"/>
                </a:solidFill>
                <a:latin typeface="DM Sans"/>
                <a:ea typeface="DM Sans"/>
                <a:cs typeface="DM Sans"/>
                <a:sym typeface="DM Sans"/>
              </a:rPr>
              <a:t>Ejercitación Archivos </a:t>
            </a:r>
            <a:r>
              <a:rPr lang="es" sz="4000" b="1" dirty="0">
                <a:solidFill>
                  <a:schemeClr val="accent4"/>
                </a:solidFill>
                <a:latin typeface="DM Sans"/>
                <a:ea typeface="DM Sans"/>
                <a:cs typeface="DM Sans"/>
                <a:sym typeface="DM Sans"/>
              </a:rPr>
              <a:t>dependencia fs</a:t>
            </a:r>
            <a:endParaRPr sz="4000" b="1" i="0" u="none" strike="noStrike" cap="none" dirty="0">
              <a:solidFill>
                <a:schemeClr val="accent4"/>
              </a:solidFill>
              <a:latin typeface="DM Sans"/>
              <a:ea typeface="DM Sans"/>
              <a:cs typeface="DM Sans"/>
              <a:sym typeface="DM Sans"/>
            </a:endParaRPr>
          </a:p>
        </p:txBody>
      </p:sp>
    </p:spTree>
    <p:extLst>
      <p:ext uri="{BB962C8B-B14F-4D97-AF65-F5344CB8AC3E}">
        <p14:creationId xmlns:p14="http://schemas.microsoft.com/office/powerpoint/2010/main" val="1889473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2">
          <a:extLst>
            <a:ext uri="{FF2B5EF4-FFF2-40B4-BE49-F238E27FC236}">
              <a16:creationId xmlns:a16="http://schemas.microsoft.com/office/drawing/2014/main" id="{A5A15221-AD08-72E2-9167-E1B7A879945B}"/>
            </a:ext>
          </a:extLst>
        </p:cNvPr>
        <p:cNvGrpSpPr/>
        <p:nvPr/>
      </p:nvGrpSpPr>
      <p:grpSpPr>
        <a:xfrm>
          <a:off x="0" y="0"/>
          <a:ext cx="0" cy="0"/>
          <a:chOff x="0" y="0"/>
          <a:chExt cx="0" cy="0"/>
        </a:xfrm>
      </p:grpSpPr>
      <p:grpSp>
        <p:nvGrpSpPr>
          <p:cNvPr id="783" name="Google Shape;783;p192">
            <a:extLst>
              <a:ext uri="{FF2B5EF4-FFF2-40B4-BE49-F238E27FC236}">
                <a16:creationId xmlns:a16="http://schemas.microsoft.com/office/drawing/2014/main" id="{F29D24E7-0813-831F-3491-D6C542C043BE}"/>
              </a:ext>
            </a:extLst>
          </p:cNvPr>
          <p:cNvGrpSpPr/>
          <p:nvPr/>
        </p:nvGrpSpPr>
        <p:grpSpPr>
          <a:xfrm>
            <a:off x="4202556" y="994173"/>
            <a:ext cx="738900" cy="738900"/>
            <a:chOff x="974706" y="2467173"/>
            <a:chExt cx="738900" cy="738900"/>
          </a:xfrm>
        </p:grpSpPr>
        <p:sp>
          <p:nvSpPr>
            <p:cNvPr id="784" name="Google Shape;784;p192">
              <a:extLst>
                <a:ext uri="{FF2B5EF4-FFF2-40B4-BE49-F238E27FC236}">
                  <a16:creationId xmlns:a16="http://schemas.microsoft.com/office/drawing/2014/main" id="{E7BD7A76-9B06-028A-8C8B-6F8930990327}"/>
                </a:ext>
              </a:extLst>
            </p:cNvPr>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5" name="Google Shape;785;p192" title="ícono de actividad en clase">
              <a:extLst>
                <a:ext uri="{FF2B5EF4-FFF2-40B4-BE49-F238E27FC236}">
                  <a16:creationId xmlns:a16="http://schemas.microsoft.com/office/drawing/2014/main" id="{055BF83E-B7F0-2AF0-2FA6-8E947CB2315D}"/>
                </a:ext>
              </a:extLst>
            </p:cNvPr>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86" name="Google Shape;786;p192">
            <a:extLst>
              <a:ext uri="{FF2B5EF4-FFF2-40B4-BE49-F238E27FC236}">
                <a16:creationId xmlns:a16="http://schemas.microsoft.com/office/drawing/2014/main" id="{2C9E064D-89BD-7355-9261-5647CF2D4CCF}"/>
              </a:ext>
            </a:extLst>
          </p:cNvPr>
          <p:cNvSpPr txBox="1"/>
          <p:nvPr/>
        </p:nvSpPr>
        <p:spPr>
          <a:xfrm>
            <a:off x="1461300" y="2208625"/>
            <a:ext cx="60909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Almacenar fecha y hora</a:t>
            </a:r>
            <a:endParaRPr sz="4000" b="1" i="0" u="none" strike="noStrike" cap="none">
              <a:solidFill>
                <a:schemeClr val="dk1"/>
              </a:solidFill>
              <a:highlight>
                <a:srgbClr val="EAFF6A"/>
              </a:highlight>
              <a:latin typeface="DM Sans"/>
              <a:ea typeface="DM Sans"/>
              <a:cs typeface="DM Sans"/>
              <a:sym typeface="DM Sans"/>
            </a:endParaRPr>
          </a:p>
        </p:txBody>
      </p:sp>
      <p:sp>
        <p:nvSpPr>
          <p:cNvPr id="787" name="Google Shape;787;p192">
            <a:extLst>
              <a:ext uri="{FF2B5EF4-FFF2-40B4-BE49-F238E27FC236}">
                <a16:creationId xmlns:a16="http://schemas.microsoft.com/office/drawing/2014/main" id="{D066EDA6-7116-8E39-8D17-82C367BD4157}"/>
              </a:ext>
            </a:extLst>
          </p:cNvPr>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5-10 min</a:t>
            </a:r>
            <a:endParaRPr sz="2000" b="1" i="0" u="none" strike="noStrike" cap="none">
              <a:solidFill>
                <a:srgbClr val="83AEFB"/>
              </a:solidFill>
              <a:latin typeface="DM Sans"/>
              <a:ea typeface="DM Sans"/>
              <a:cs typeface="DM Sans"/>
              <a:sym typeface="DM Sans"/>
            </a:endParaRPr>
          </a:p>
        </p:txBody>
      </p:sp>
      <p:sp>
        <p:nvSpPr>
          <p:cNvPr id="788" name="Google Shape;788;p192">
            <a:extLst>
              <a:ext uri="{FF2B5EF4-FFF2-40B4-BE49-F238E27FC236}">
                <a16:creationId xmlns:a16="http://schemas.microsoft.com/office/drawing/2014/main" id="{71ADCA2C-F954-ABAA-71FA-1A1B46637E71}"/>
              </a:ext>
            </a:extLst>
          </p:cNvPr>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Práctica para repasar los conceptos de archivos con callbacks</a:t>
            </a:r>
            <a:endParaRPr sz="2000" b="0" i="0" u="none" strike="noStrike" cap="none">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2645219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2">
          <a:extLst>
            <a:ext uri="{FF2B5EF4-FFF2-40B4-BE49-F238E27FC236}">
              <a16:creationId xmlns:a16="http://schemas.microsoft.com/office/drawing/2014/main" id="{D9B56786-8484-2F77-DA18-F89D74CDDA79}"/>
            </a:ext>
          </a:extLst>
        </p:cNvPr>
        <p:cNvGrpSpPr/>
        <p:nvPr/>
      </p:nvGrpSpPr>
      <p:grpSpPr>
        <a:xfrm>
          <a:off x="0" y="0"/>
          <a:ext cx="0" cy="0"/>
          <a:chOff x="0" y="0"/>
          <a:chExt cx="0" cy="0"/>
        </a:xfrm>
      </p:grpSpPr>
      <p:grpSp>
        <p:nvGrpSpPr>
          <p:cNvPr id="793" name="Google Shape;793;p193">
            <a:extLst>
              <a:ext uri="{FF2B5EF4-FFF2-40B4-BE49-F238E27FC236}">
                <a16:creationId xmlns:a16="http://schemas.microsoft.com/office/drawing/2014/main" id="{144D3D9E-0E65-51B4-85E8-8AE9A8389304}"/>
              </a:ext>
            </a:extLst>
          </p:cNvPr>
          <p:cNvGrpSpPr/>
          <p:nvPr/>
        </p:nvGrpSpPr>
        <p:grpSpPr>
          <a:xfrm>
            <a:off x="457347" y="468298"/>
            <a:ext cx="431074" cy="431074"/>
            <a:chOff x="974706" y="2467173"/>
            <a:chExt cx="738900" cy="738900"/>
          </a:xfrm>
        </p:grpSpPr>
        <p:sp>
          <p:nvSpPr>
            <p:cNvPr id="794" name="Google Shape;794;p193">
              <a:extLst>
                <a:ext uri="{FF2B5EF4-FFF2-40B4-BE49-F238E27FC236}">
                  <a16:creationId xmlns:a16="http://schemas.microsoft.com/office/drawing/2014/main" id="{5FC76FED-2457-BF47-2864-90E3119EBF61}"/>
                </a:ext>
              </a:extLst>
            </p:cNvPr>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5" name="Google Shape;795;p193" title="ícono de actividad en clase">
              <a:extLst>
                <a:ext uri="{FF2B5EF4-FFF2-40B4-BE49-F238E27FC236}">
                  <a16:creationId xmlns:a16="http://schemas.microsoft.com/office/drawing/2014/main" id="{A6DEFDF0-298C-DF57-45E2-6DCFE528A6B7}"/>
                </a:ext>
              </a:extLst>
            </p:cNvPr>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796" name="Google Shape;796;p193">
            <a:extLst>
              <a:ext uri="{FF2B5EF4-FFF2-40B4-BE49-F238E27FC236}">
                <a16:creationId xmlns:a16="http://schemas.microsoft.com/office/drawing/2014/main" id="{9D4BE74D-DA54-766A-F234-F1FE354ABA23}"/>
              </a:ext>
            </a:extLst>
          </p:cNvPr>
          <p:cNvSpPr txBox="1"/>
          <p:nvPr/>
        </p:nvSpPr>
        <p:spPr>
          <a:xfrm>
            <a:off x="501450" y="1081750"/>
            <a:ext cx="7622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Almacenar fecha y hora</a:t>
            </a:r>
            <a:endParaRPr sz="4000" b="1" i="0" u="none" strike="noStrike" cap="none">
              <a:solidFill>
                <a:schemeClr val="dk1"/>
              </a:solidFill>
              <a:latin typeface="DM Sans"/>
              <a:ea typeface="DM Sans"/>
              <a:cs typeface="DM Sans"/>
              <a:sym typeface="DM Sans"/>
            </a:endParaRPr>
          </a:p>
        </p:txBody>
      </p:sp>
      <p:pic>
        <p:nvPicPr>
          <p:cNvPr id="797" name="Google Shape;797;p193">
            <a:extLst>
              <a:ext uri="{FF2B5EF4-FFF2-40B4-BE49-F238E27FC236}">
                <a16:creationId xmlns:a16="http://schemas.microsoft.com/office/drawing/2014/main" id="{5A767DCC-D127-747D-731F-D67DB596081D}"/>
              </a:ext>
            </a:extLst>
          </p:cNvPr>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798" name="Google Shape;798;p193">
            <a:extLst>
              <a:ext uri="{FF2B5EF4-FFF2-40B4-BE49-F238E27FC236}">
                <a16:creationId xmlns:a16="http://schemas.microsoft.com/office/drawing/2014/main" id="{8BC31001-A10B-1F21-3B97-CCC222021EEA}"/>
              </a:ext>
            </a:extLst>
          </p:cNvPr>
          <p:cNvSpPr txBox="1"/>
          <p:nvPr/>
        </p:nvSpPr>
        <p:spPr>
          <a:xfrm>
            <a:off x="549525" y="2253750"/>
            <a:ext cx="8082900" cy="8082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Realizar un programa que cree un archivo en el cual escriba la fecha y la hora actual. Posteriormente leer el archivo y mostrar el contenido por consola. </a:t>
            </a:r>
            <a:endParaRPr sz="1350">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Utilizar el módulo fs y sus operaciones de tipo callback.</a:t>
            </a:r>
            <a:endParaRPr sz="1350">
              <a:latin typeface="DM Sans"/>
              <a:ea typeface="DM Sans"/>
              <a:cs typeface="DM Sans"/>
              <a:sym typeface="DM Sans"/>
            </a:endParaRPr>
          </a:p>
        </p:txBody>
      </p:sp>
      <p:sp>
        <p:nvSpPr>
          <p:cNvPr id="799" name="Google Shape;799;p193">
            <a:extLst>
              <a:ext uri="{FF2B5EF4-FFF2-40B4-BE49-F238E27FC236}">
                <a16:creationId xmlns:a16="http://schemas.microsoft.com/office/drawing/2014/main" id="{D90414CD-F77F-19F5-4A42-6051DEB3D2E5}"/>
              </a:ext>
            </a:extLst>
          </p:cNvPr>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1098517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79" name="Google Shape;879;p204"/>
          <p:cNvGrpSpPr/>
          <p:nvPr/>
        </p:nvGrpSpPr>
        <p:grpSpPr>
          <a:xfrm>
            <a:off x="4202556" y="994173"/>
            <a:ext cx="738900" cy="738900"/>
            <a:chOff x="974706" y="2467173"/>
            <a:chExt cx="738900" cy="738900"/>
          </a:xfrm>
        </p:grpSpPr>
        <p:sp>
          <p:nvSpPr>
            <p:cNvPr id="880" name="Google Shape;880;p204"/>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81" name="Google Shape;881;p204"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82" name="Google Shape;882;p204"/>
          <p:cNvSpPr txBox="1"/>
          <p:nvPr/>
        </p:nvSpPr>
        <p:spPr>
          <a:xfrm>
            <a:off x="1461300" y="2208625"/>
            <a:ext cx="60909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highlight>
                <a:srgbClr val="EAFF6A"/>
              </a:highlight>
              <a:latin typeface="DM Sans"/>
              <a:ea typeface="DM Sans"/>
              <a:cs typeface="DM Sans"/>
              <a:sym typeface="DM Sans"/>
            </a:endParaRPr>
          </a:p>
        </p:txBody>
      </p:sp>
      <p:sp>
        <p:nvSpPr>
          <p:cNvPr id="883" name="Google Shape;883;p204"/>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10-15 min</a:t>
            </a:r>
            <a:endParaRPr sz="2000" b="1" i="0" u="none" strike="noStrike" cap="none">
              <a:solidFill>
                <a:srgbClr val="83AEFB"/>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grpSp>
        <p:nvGrpSpPr>
          <p:cNvPr id="888" name="Google Shape;888;p205"/>
          <p:cNvGrpSpPr/>
          <p:nvPr/>
        </p:nvGrpSpPr>
        <p:grpSpPr>
          <a:xfrm>
            <a:off x="457347" y="468298"/>
            <a:ext cx="431074" cy="431074"/>
            <a:chOff x="974706" y="2467173"/>
            <a:chExt cx="738900" cy="738900"/>
          </a:xfrm>
        </p:grpSpPr>
        <p:sp>
          <p:nvSpPr>
            <p:cNvPr id="889" name="Google Shape;889;p205"/>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90" name="Google Shape;890;p205"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891" name="Google Shape;891;p205"/>
          <p:cNvSpPr txBox="1"/>
          <p:nvPr/>
        </p:nvSpPr>
        <p:spPr>
          <a:xfrm>
            <a:off x="501450" y="1081750"/>
            <a:ext cx="63867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latin typeface="DM Sans"/>
              <a:ea typeface="DM Sans"/>
              <a:cs typeface="DM Sans"/>
              <a:sym typeface="DM Sans"/>
            </a:endParaRPr>
          </a:p>
        </p:txBody>
      </p:sp>
      <p:pic>
        <p:nvPicPr>
          <p:cNvPr id="892" name="Google Shape;892;p205"/>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893" name="Google Shape;893;p205"/>
          <p:cNvSpPr txBox="1"/>
          <p:nvPr/>
        </p:nvSpPr>
        <p:spPr>
          <a:xfrm>
            <a:off x="530550" y="2455600"/>
            <a:ext cx="7755000" cy="2301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b="1" dirty="0">
                <a:solidFill>
                  <a:schemeClr val="dk1"/>
                </a:solidFill>
                <a:highlight>
                  <a:schemeClr val="lt1"/>
                </a:highlight>
                <a:latin typeface="DM Sans"/>
                <a:ea typeface="DM Sans"/>
                <a:cs typeface="DM Sans"/>
                <a:sym typeface="DM Sans"/>
              </a:rPr>
              <a:t>Escribir un programa ejecutable bajo node.js que realice las siguientes acciones:</a:t>
            </a:r>
            <a:endParaRPr b="1" dirty="0">
              <a:solidFill>
                <a:schemeClr val="dk1"/>
              </a:solidFill>
              <a:highlight>
                <a:schemeClr val="lt1"/>
              </a:highlight>
              <a:latin typeface="DM Sans"/>
              <a:ea typeface="DM Sans"/>
              <a:cs typeface="DM Sans"/>
              <a:sym typeface="DM Sans"/>
            </a:endParaRPr>
          </a:p>
          <a:p>
            <a:pPr marL="457200" lvl="0"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Abra una terminal en el directorio del archivo y ejecute la instrucción: </a:t>
            </a:r>
            <a:r>
              <a:rPr lang="es" i="1" dirty="0">
                <a:solidFill>
                  <a:schemeClr val="dk1"/>
                </a:solidFill>
                <a:highlight>
                  <a:schemeClr val="lt1"/>
                </a:highlight>
                <a:latin typeface="DM Sans"/>
                <a:ea typeface="DM Sans"/>
                <a:cs typeface="DM Sans"/>
                <a:sym typeface="DM Sans"/>
              </a:rPr>
              <a:t>npm init -y</a:t>
            </a:r>
            <a:r>
              <a:rPr lang="es" dirty="0">
                <a:solidFill>
                  <a:schemeClr val="dk1"/>
                </a:solidFill>
                <a:highlight>
                  <a:schemeClr val="lt1"/>
                </a:highlight>
                <a:latin typeface="DM Sans"/>
                <a:ea typeface="DM Sans"/>
                <a:cs typeface="DM Sans"/>
                <a:sym typeface="DM Sans"/>
              </a:rPr>
              <a:t>.</a:t>
            </a:r>
            <a:endParaRPr dirty="0">
              <a:solidFill>
                <a:schemeClr val="dk1"/>
              </a:solidFill>
              <a:highlight>
                <a:schemeClr val="lt1"/>
              </a:highlight>
              <a:latin typeface="DM Sans"/>
              <a:ea typeface="DM Sans"/>
              <a:cs typeface="DM Sans"/>
              <a:sym typeface="DM Sans"/>
            </a:endParaRPr>
          </a:p>
          <a:p>
            <a:pPr marL="914400" lvl="1"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Esto creará un archivo especial (lo veremos más adelante) de nombre </a:t>
            </a:r>
            <a:r>
              <a:rPr lang="es" i="1" dirty="0">
                <a:solidFill>
                  <a:schemeClr val="dk1"/>
                </a:solidFill>
                <a:highlight>
                  <a:schemeClr val="lt1"/>
                </a:highlight>
                <a:latin typeface="DM Sans"/>
                <a:ea typeface="DM Sans"/>
                <a:cs typeface="DM Sans"/>
                <a:sym typeface="DM Sans"/>
              </a:rPr>
              <a:t>package.json</a:t>
            </a:r>
            <a:endParaRPr i="1" dirty="0">
              <a:solidFill>
                <a:schemeClr val="dk1"/>
              </a:solidFill>
              <a:highlight>
                <a:schemeClr val="lt1"/>
              </a:highlight>
              <a:latin typeface="DM Sans"/>
              <a:ea typeface="DM Sans"/>
              <a:cs typeface="DM Sans"/>
              <a:sym typeface="DM Sans"/>
            </a:endParaRPr>
          </a:p>
          <a:p>
            <a:pPr marL="457200" lvl="0" indent="-295275" algn="l" rtl="0">
              <a:lnSpc>
                <a:spcPct val="100000"/>
              </a:lnSpc>
              <a:spcBef>
                <a:spcPts val="0"/>
              </a:spcBef>
              <a:spcAft>
                <a:spcPts val="0"/>
              </a:spcAft>
              <a:buClr>
                <a:srgbClr val="000000"/>
              </a:buClr>
              <a:buSzPts val="1050"/>
              <a:buFont typeface="DM Sans"/>
              <a:buChar char="✓"/>
            </a:pPr>
            <a:r>
              <a:rPr lang="es" dirty="0">
                <a:solidFill>
                  <a:schemeClr val="dk1"/>
                </a:solidFill>
                <a:highlight>
                  <a:schemeClr val="lt1"/>
                </a:highlight>
                <a:latin typeface="DM Sans"/>
                <a:ea typeface="DM Sans"/>
                <a:cs typeface="DM Sans"/>
                <a:sym typeface="DM Sans"/>
              </a:rPr>
              <a:t>Lea el archivo </a:t>
            </a:r>
            <a:r>
              <a:rPr lang="es" i="1" dirty="0">
                <a:solidFill>
                  <a:schemeClr val="dk1"/>
                </a:solidFill>
                <a:highlight>
                  <a:schemeClr val="lt1"/>
                </a:highlight>
                <a:latin typeface="DM Sans"/>
                <a:ea typeface="DM Sans"/>
                <a:cs typeface="DM Sans"/>
                <a:sym typeface="DM Sans"/>
              </a:rPr>
              <a:t>package.json</a:t>
            </a:r>
            <a:r>
              <a:rPr lang="es" dirty="0">
                <a:solidFill>
                  <a:schemeClr val="dk1"/>
                </a:solidFill>
                <a:highlight>
                  <a:schemeClr val="lt1"/>
                </a:highlight>
                <a:latin typeface="DM Sans"/>
                <a:ea typeface="DM Sans"/>
                <a:cs typeface="DM Sans"/>
                <a:sym typeface="DM Sans"/>
              </a:rPr>
              <a:t> y declare un objeto con el siguiente formato y datos:</a:t>
            </a:r>
            <a:endParaRPr sz="1050" dirty="0">
              <a:solidFill>
                <a:srgbClr val="D4D4D4"/>
              </a:solidFill>
              <a:highlight>
                <a:srgbClr val="1E1E1E"/>
              </a:highlight>
              <a:latin typeface="DM Sans"/>
              <a:ea typeface="DM Sans"/>
              <a:cs typeface="DM Sans"/>
              <a:sym typeface="DM Sans"/>
            </a:endParaRPr>
          </a:p>
          <a:p>
            <a:pPr marL="0" lvl="0" indent="457200" algn="l" rtl="0">
              <a:lnSpc>
                <a:spcPct val="135714"/>
              </a:lnSpc>
              <a:spcBef>
                <a:spcPts val="0"/>
              </a:spcBef>
              <a:spcAft>
                <a:spcPts val="0"/>
              </a:spcAft>
              <a:buNone/>
            </a:pPr>
            <a:r>
              <a:rPr lang="es" sz="1050" dirty="0">
                <a:solidFill>
                  <a:srgbClr val="569CD6"/>
                </a:solidFill>
                <a:highlight>
                  <a:srgbClr val="1E1E1E"/>
                </a:highlight>
                <a:latin typeface="Courier New"/>
                <a:ea typeface="Courier New"/>
                <a:cs typeface="Courier New"/>
                <a:sym typeface="Courier New"/>
              </a:rPr>
              <a:t>const</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info</a:t>
            </a:r>
            <a:r>
              <a:rPr lang="es" sz="1050" dirty="0">
                <a:solidFill>
                  <a:srgbClr val="D4D4D4"/>
                </a:solidFill>
                <a:highlight>
                  <a:srgbClr val="1E1E1E"/>
                </a:highlight>
                <a:latin typeface="Courier New"/>
                <a:ea typeface="Courier New"/>
                <a:cs typeface="Courier New"/>
                <a:sym typeface="Courier New"/>
              </a:rPr>
              <a:t> = {</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contenidoStr:</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del</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archivo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leído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en</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formato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string</a:t>
            </a:r>
            <a:r>
              <a:rPr lang="es"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contenidoObj:</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contenido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del</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archivo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leído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en</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formato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objeto</a:t>
            </a:r>
            <a:r>
              <a:rPr lang="es"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size:</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tamaño</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en</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bytes</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del</a:t>
            </a:r>
            <a:r>
              <a:rPr lang="es" sz="1050" dirty="0">
                <a:solidFill>
                  <a:srgbClr val="D4D4D4"/>
                </a:solidFill>
                <a:highlight>
                  <a:srgbClr val="1E1E1E"/>
                </a:highlight>
                <a:latin typeface="Courier New"/>
                <a:ea typeface="Courier New"/>
                <a:cs typeface="Courier New"/>
                <a:sym typeface="Courier New"/>
              </a:rPr>
              <a:t> </a:t>
            </a:r>
            <a:r>
              <a:rPr lang="es" sz="1050" dirty="0">
                <a:solidFill>
                  <a:srgbClr val="9CDCFE"/>
                </a:solidFill>
                <a:highlight>
                  <a:srgbClr val="1E1E1E"/>
                </a:highlight>
                <a:latin typeface="Courier New"/>
                <a:ea typeface="Courier New"/>
                <a:cs typeface="Courier New"/>
                <a:sym typeface="Courier New"/>
              </a:rPr>
              <a:t>archivo</a:t>
            </a:r>
            <a:r>
              <a:rPr lang="es" sz="1050" dirty="0">
                <a:solidFill>
                  <a:srgbClr val="D4D4D4"/>
                </a:solidFill>
                <a:highlight>
                  <a:srgbClr val="1E1E1E"/>
                </a:highlight>
                <a:latin typeface="Courier New"/>
                <a:ea typeface="Courier New"/>
                <a:cs typeface="Courier New"/>
                <a:sym typeface="Courier New"/>
              </a:rPr>
              <a:t>)</a:t>
            </a:r>
            <a:endParaRPr sz="1050" dirty="0">
              <a:solidFill>
                <a:srgbClr val="D4D4D4"/>
              </a:solidFill>
              <a:highlight>
                <a:srgbClr val="1E1E1E"/>
              </a:highlight>
              <a:latin typeface="Courier New"/>
              <a:ea typeface="Courier New"/>
              <a:cs typeface="Courier New"/>
              <a:sym typeface="Courier New"/>
            </a:endParaRPr>
          </a:p>
          <a:p>
            <a:pPr marL="0" lvl="0" indent="457200" algn="l" rtl="0">
              <a:lnSpc>
                <a:spcPct val="135714"/>
              </a:lnSpc>
              <a:spcBef>
                <a:spcPts val="0"/>
              </a:spcBef>
              <a:spcAft>
                <a:spcPts val="0"/>
              </a:spcAft>
              <a:buNone/>
            </a:pPr>
            <a:r>
              <a:rPr lang="es" sz="1050" dirty="0">
                <a:solidFill>
                  <a:srgbClr val="D4D4D4"/>
                </a:solidFill>
                <a:highlight>
                  <a:srgbClr val="1E1E1E"/>
                </a:highlight>
                <a:latin typeface="Courier New"/>
                <a:ea typeface="Courier New"/>
                <a:cs typeface="Courier New"/>
                <a:sym typeface="Courier New"/>
              </a:rPr>
              <a:t>}</a:t>
            </a:r>
            <a:endParaRPr sz="1050" dirty="0">
              <a:latin typeface="DM Sans"/>
              <a:ea typeface="DM Sans"/>
              <a:cs typeface="DM Sans"/>
              <a:sym typeface="DM Sans"/>
            </a:endParaRPr>
          </a:p>
        </p:txBody>
      </p:sp>
      <p:sp>
        <p:nvSpPr>
          <p:cNvPr id="894" name="Google Shape;894;p205"/>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grpSp>
        <p:nvGrpSpPr>
          <p:cNvPr id="899" name="Google Shape;899;p206"/>
          <p:cNvGrpSpPr/>
          <p:nvPr/>
        </p:nvGrpSpPr>
        <p:grpSpPr>
          <a:xfrm>
            <a:off x="457347" y="468298"/>
            <a:ext cx="431074" cy="431074"/>
            <a:chOff x="974706" y="2467173"/>
            <a:chExt cx="738900" cy="738900"/>
          </a:xfrm>
        </p:grpSpPr>
        <p:sp>
          <p:nvSpPr>
            <p:cNvPr id="900" name="Google Shape;900;p206"/>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01" name="Google Shape;901;p20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pic>
        <p:nvPicPr>
          <p:cNvPr id="902" name="Google Shape;902;p206"/>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903" name="Google Shape;903;p206"/>
          <p:cNvSpPr txBox="1"/>
          <p:nvPr/>
        </p:nvSpPr>
        <p:spPr>
          <a:xfrm>
            <a:off x="530550" y="2461200"/>
            <a:ext cx="8082900" cy="1693200"/>
          </a:xfrm>
          <a:prstGeom prst="rect">
            <a:avLst/>
          </a:prstGeom>
          <a:noFill/>
          <a:ln>
            <a:noFill/>
          </a:ln>
        </p:spPr>
        <p:txBody>
          <a:bodyPr spcFirstLastPara="1" wrap="square" lIns="91425" tIns="91425" rIns="91425" bIns="91425" anchor="t" anchorCtr="0">
            <a:spAutoFit/>
          </a:bodyPr>
          <a:lstStyle/>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Muestre por consola el objeto info luego de leer el archivo</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Guardar el objeto info en un archivo llamado info.json dentro de la misma carpeta de package.json</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Incluir el manejo de errores (con throw new Error)</a:t>
            </a:r>
            <a:endParaRPr>
              <a:solidFill>
                <a:schemeClr val="dk1"/>
              </a:solidFill>
              <a:highlight>
                <a:schemeClr val="lt1"/>
              </a:highlight>
              <a:latin typeface="DM Sans"/>
              <a:ea typeface="DM Sans"/>
              <a:cs typeface="DM Sans"/>
              <a:sym typeface="DM Sans"/>
            </a:endParaRPr>
          </a:p>
          <a:p>
            <a:pPr marL="457200" marR="0" lvl="0" indent="-295275" algn="l" rtl="0">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Utilizar el módulo promises de fs dentro de una función async/await y utilizar JSON.stringify + JSON.parse para poder hacer las transformaciones json-&gt;objeto y viceversa</a:t>
            </a:r>
            <a:endParaRPr>
              <a:solidFill>
                <a:schemeClr val="dk1"/>
              </a:solidFill>
              <a:highlight>
                <a:schemeClr val="lt1"/>
              </a:highlight>
              <a:latin typeface="DM Sans"/>
              <a:ea typeface="DM Sans"/>
              <a:cs typeface="DM Sans"/>
              <a:sym typeface="DM Sans"/>
            </a:endParaRPr>
          </a:p>
        </p:txBody>
      </p:sp>
      <p:sp>
        <p:nvSpPr>
          <p:cNvPr id="904" name="Google Shape;904;p206"/>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
        <p:nvSpPr>
          <p:cNvPr id="905" name="Google Shape;905;p206"/>
          <p:cNvSpPr txBox="1"/>
          <p:nvPr/>
        </p:nvSpPr>
        <p:spPr>
          <a:xfrm>
            <a:off x="501450" y="1081750"/>
            <a:ext cx="63867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Lectura y escritura de archivos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20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205"/>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p206"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62"/>
          <p:cNvSpPr txBox="1"/>
          <p:nvPr/>
        </p:nvSpPr>
        <p:spPr>
          <a:xfrm>
            <a:off x="1199807" y="1168980"/>
            <a:ext cx="6221400" cy="2649926"/>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3200" b="1" dirty="0">
                <a:solidFill>
                  <a:schemeClr val="lt1"/>
                </a:solidFill>
                <a:latin typeface="DM Sans"/>
                <a:ea typeface="DM Sans"/>
                <a:cs typeface="DM Sans"/>
                <a:sym typeface="DM Sans"/>
              </a:rPr>
              <a:t>AfterClass 01</a:t>
            </a:r>
          </a:p>
          <a:p>
            <a:pPr marL="0" marR="0" lvl="0" indent="0" algn="ctr" rtl="0">
              <a:lnSpc>
                <a:spcPct val="90000"/>
              </a:lnSpc>
              <a:spcBef>
                <a:spcPts val="0"/>
              </a:spcBef>
              <a:spcAft>
                <a:spcPts val="0"/>
              </a:spcAft>
              <a:buClr>
                <a:srgbClr val="000000"/>
              </a:buClr>
              <a:buSzPts val="4000"/>
              <a:buFont typeface="Arial"/>
              <a:buNone/>
            </a:pPr>
            <a:endParaRPr lang="es" sz="32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800" b="1" dirty="0">
                <a:solidFill>
                  <a:schemeClr val="lt1"/>
                </a:solidFill>
                <a:latin typeface="DM Sans"/>
                <a:ea typeface="DM Sans"/>
                <a:cs typeface="DM Sans"/>
                <a:sym typeface="DM Sans"/>
              </a:rPr>
              <a:t>Javascript</a:t>
            </a:r>
            <a:endParaRPr lang="es" sz="40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AR" sz="1800" b="1" dirty="0">
                <a:solidFill>
                  <a:schemeClr val="lt1"/>
                </a:solidFill>
                <a:latin typeface="DM Sans"/>
                <a:ea typeface="DM Sans"/>
                <a:cs typeface="DM Sans"/>
                <a:sym typeface="DM Sans"/>
              </a:rPr>
              <a:t>y</a:t>
            </a:r>
            <a:endParaRPr lang="es" sz="1800" b="1" dirty="0">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dirty="0">
                <a:solidFill>
                  <a:schemeClr val="lt1"/>
                </a:solidFill>
                <a:latin typeface="DM Sans"/>
                <a:ea typeface="DM Sans"/>
                <a:cs typeface="DM Sans"/>
                <a:sym typeface="DM Sans"/>
              </a:rPr>
              <a:t> </a:t>
            </a:r>
            <a:r>
              <a:rPr lang="es" sz="4800" b="1" dirty="0">
                <a:solidFill>
                  <a:schemeClr val="accent6"/>
                </a:solidFill>
                <a:latin typeface="DM Sans"/>
                <a:ea typeface="DM Sans"/>
                <a:cs typeface="DM Sans"/>
                <a:sym typeface="DM Sans"/>
              </a:rPr>
              <a:t>ECMAScript</a:t>
            </a:r>
            <a:endParaRPr sz="4000" b="1" i="0" u="none" strike="noStrike" cap="none" dirty="0">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16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Repaso</a:t>
            </a:r>
            <a:endParaRPr sz="3500" b="1">
              <a:solidFill>
                <a:srgbClr val="EAFF6A"/>
              </a:solidFill>
              <a:latin typeface="DM Sans"/>
              <a:ea typeface="DM Sans"/>
              <a:cs typeface="DM Sans"/>
              <a:sym typeface="DM Sans"/>
            </a:endParaRPr>
          </a:p>
        </p:txBody>
      </p:sp>
      <p:grpSp>
        <p:nvGrpSpPr>
          <p:cNvPr id="576" name="Google Shape;576;p163"/>
          <p:cNvGrpSpPr/>
          <p:nvPr/>
        </p:nvGrpSpPr>
        <p:grpSpPr>
          <a:xfrm>
            <a:off x="473351" y="619523"/>
            <a:ext cx="738900" cy="738900"/>
            <a:chOff x="473351" y="619523"/>
            <a:chExt cx="738900" cy="738900"/>
          </a:xfrm>
        </p:grpSpPr>
        <p:sp>
          <p:nvSpPr>
            <p:cNvPr id="577" name="Google Shape;577;p16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8" name="Google Shape;578;p163"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80" name="Google Shape;580;p163"/>
          <p:cNvSpPr txBox="1"/>
          <p:nvPr/>
        </p:nvSpPr>
        <p:spPr>
          <a:xfrm>
            <a:off x="783772" y="1943709"/>
            <a:ext cx="7550903" cy="807883"/>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chemeClr val="accent6"/>
              </a:buClr>
              <a:buSzPts val="1350"/>
              <a:buFont typeface="DM Sans"/>
              <a:buChar char="✓"/>
            </a:pPr>
            <a:r>
              <a:rPr lang="es" sz="1350" dirty="0">
                <a:solidFill>
                  <a:schemeClr val="lt1"/>
                </a:solidFill>
                <a:latin typeface="DM Sans"/>
                <a:ea typeface="DM Sans"/>
                <a:cs typeface="DM Sans"/>
                <a:sym typeface="DM Sans"/>
              </a:rPr>
              <a:t>ECMAScript definirá los estándares y funcionalidades que tendrá el lenguaje de programación javascript, con el fin de que los navegadores se ajusten a ello y pueda existir una compatibilidad más controlada.</a:t>
            </a:r>
            <a:endParaRPr sz="1350" dirty="0">
              <a:solidFill>
                <a:schemeClr val="lt1"/>
              </a:solidFill>
              <a:latin typeface="DM Sans"/>
              <a:ea typeface="DM Sans"/>
              <a:cs typeface="DM Sans"/>
              <a:sym typeface="DM Sans"/>
            </a:endParaRPr>
          </a:p>
        </p:txBody>
      </p:sp>
      <p:sp>
        <p:nvSpPr>
          <p:cNvPr id="3" name="CuadroTexto 2">
            <a:extLst>
              <a:ext uri="{FF2B5EF4-FFF2-40B4-BE49-F238E27FC236}">
                <a16:creationId xmlns:a16="http://schemas.microsoft.com/office/drawing/2014/main" id="{CBB38FE7-D36B-8252-6940-C6F48D16DBCE}"/>
              </a:ext>
            </a:extLst>
          </p:cNvPr>
          <p:cNvSpPr txBox="1"/>
          <p:nvPr/>
        </p:nvSpPr>
        <p:spPr>
          <a:xfrm>
            <a:off x="2724290" y="3469337"/>
            <a:ext cx="3257120" cy="523220"/>
          </a:xfrm>
          <a:prstGeom prst="rect">
            <a:avLst/>
          </a:prstGeom>
          <a:noFill/>
        </p:spPr>
        <p:txBody>
          <a:bodyPr wrap="square">
            <a:spAutoFit/>
          </a:bodyPr>
          <a:lstStyle/>
          <a:p>
            <a:r>
              <a:rPr lang="es-AR" b="1" dirty="0">
                <a:solidFill>
                  <a:schemeClr val="bg1"/>
                </a:solidFill>
                <a:hlinkClick r:id="rId4"/>
              </a:rPr>
              <a:t>https://www.ecma-international.org/</a:t>
            </a:r>
            <a:endParaRPr lang="es-AR" b="1" dirty="0">
              <a:solidFill>
                <a:schemeClr val="bg1"/>
              </a:solidFill>
            </a:endParaRPr>
          </a:p>
          <a:p>
            <a:endParaRPr lang="es-AR"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16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Punto de partida: ES6</a:t>
            </a:r>
            <a:endParaRPr sz="4000" b="1">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16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ECMAScript 6</a:t>
            </a:r>
            <a:endParaRPr sz="4000" b="1" i="0" u="none" strike="noStrike" cap="none">
              <a:solidFill>
                <a:schemeClr val="dk1"/>
              </a:solidFill>
              <a:latin typeface="DM Sans"/>
              <a:ea typeface="DM Sans"/>
              <a:cs typeface="DM Sans"/>
              <a:sym typeface="DM Sans"/>
            </a:endParaRPr>
          </a:p>
        </p:txBody>
      </p:sp>
      <p:sp>
        <p:nvSpPr>
          <p:cNvPr id="607" name="Google Shape;607;p166"/>
          <p:cNvSpPr txBox="1"/>
          <p:nvPr/>
        </p:nvSpPr>
        <p:spPr>
          <a:xfrm>
            <a:off x="473350" y="1502538"/>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Desde ES5 en 2009, hubo un largo período de tiempo en el cual no hubo grandes actualizaciones en los estándares del lenguaje. Hasta ECMAScript 6 en 2015, el cual supuso una revolución en el lenguaje debido a sus grandes cambios.</a:t>
            </a:r>
            <a:endParaRPr sz="1350" b="1" i="0" u="none" strike="noStrike" cap="none">
              <a:solidFill>
                <a:srgbClr val="000000"/>
              </a:solidFill>
              <a:latin typeface="DM Sans"/>
              <a:ea typeface="DM Sans"/>
              <a:cs typeface="DM Sans"/>
              <a:sym typeface="DM Sans"/>
            </a:endParaRPr>
          </a:p>
        </p:txBody>
      </p:sp>
      <p:sp>
        <p:nvSpPr>
          <p:cNvPr id="608" name="Google Shape;608;p166"/>
          <p:cNvSpPr txBox="1"/>
          <p:nvPr/>
        </p:nvSpPr>
        <p:spPr>
          <a:xfrm>
            <a:off x="4527575" y="1502538"/>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salida de ES6 marcó un antes y un después en la historia del lenguaje, ya que a partir de éste se lo comenzó a considerar una implementación “moderna”.</a:t>
            </a:r>
            <a:endParaRPr sz="1350" i="0" u="none" strike="noStrike" cap="none">
              <a:solidFill>
                <a:srgbClr val="000000"/>
              </a:solidFill>
              <a:latin typeface="DM Sans"/>
              <a:ea typeface="DM Sans"/>
              <a:cs typeface="DM Sans"/>
              <a:sym typeface="DM Sans"/>
            </a:endParaRPr>
          </a:p>
        </p:txBody>
      </p:sp>
      <p:pic>
        <p:nvPicPr>
          <p:cNvPr id="2" name="Google Shape;621;p168">
            <a:extLst>
              <a:ext uri="{FF2B5EF4-FFF2-40B4-BE49-F238E27FC236}">
                <a16:creationId xmlns:a16="http://schemas.microsoft.com/office/drawing/2014/main" id="{E63E4310-CF8E-DA9A-C2D6-D99BF4D044F3}"/>
              </a:ext>
            </a:extLst>
          </p:cNvPr>
          <p:cNvPicPr preferRelativeResize="0"/>
          <p:nvPr/>
        </p:nvPicPr>
        <p:blipFill>
          <a:blip r:embed="rId3">
            <a:alphaModFix/>
          </a:blip>
          <a:stretch>
            <a:fillRect/>
          </a:stretch>
        </p:blipFill>
        <p:spPr>
          <a:xfrm>
            <a:off x="3968643" y="2927885"/>
            <a:ext cx="3475172" cy="16300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6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Javascript y ES7</a:t>
            </a:r>
            <a:endParaRPr sz="4000" b="1">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168"/>
          <p:cNvSpPr txBox="1"/>
          <p:nvPr/>
        </p:nvSpPr>
        <p:spPr>
          <a:xfrm>
            <a:off x="549525" y="782825"/>
            <a:ext cx="5712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hay de nuevo?</a:t>
            </a:r>
            <a:endParaRPr sz="4000" b="1" i="0" u="none" strike="noStrike" cap="none">
              <a:solidFill>
                <a:schemeClr val="dk1"/>
              </a:solidFill>
              <a:latin typeface="DM Sans"/>
              <a:ea typeface="DM Sans"/>
              <a:cs typeface="DM Sans"/>
              <a:sym typeface="DM Sans"/>
            </a:endParaRPr>
          </a:p>
        </p:txBody>
      </p:sp>
      <p:pic>
        <p:nvPicPr>
          <p:cNvPr id="619" name="Google Shape;619;p168"/>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20" name="Google Shape;620;p168"/>
          <p:cNvSpPr txBox="1"/>
          <p:nvPr/>
        </p:nvSpPr>
        <p:spPr>
          <a:xfrm>
            <a:off x="601050" y="1885800"/>
            <a:ext cx="41097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principales funcionalidades de este release son:</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 introduce el operador </a:t>
            </a:r>
            <a:r>
              <a:rPr lang="es" sz="1350" b="1">
                <a:latin typeface="DM Sans"/>
                <a:ea typeface="DM Sans"/>
                <a:cs typeface="DM Sans"/>
                <a:sym typeface="DM Sans"/>
              </a:rPr>
              <a:t>exponencial **</a:t>
            </a:r>
            <a:r>
              <a:rPr lang="es" sz="1350">
                <a:latin typeface="DM Sans"/>
                <a:ea typeface="DM Sans"/>
                <a:cs typeface="DM Sans"/>
                <a:sym typeface="DM Sans"/>
              </a:rPr>
              <a:t>, independizándose poco a poco de la librería Math.</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Manejo de </a:t>
            </a:r>
            <a:r>
              <a:rPr lang="es" sz="1350" b="1">
                <a:latin typeface="DM Sans"/>
                <a:ea typeface="DM Sans"/>
                <a:cs typeface="DM Sans"/>
                <a:sym typeface="DM Sans"/>
              </a:rPr>
              <a:t>array includes. </a:t>
            </a:r>
            <a:r>
              <a:rPr lang="es" sz="1350">
                <a:latin typeface="DM Sans"/>
                <a:ea typeface="DM Sans"/>
                <a:cs typeface="DM Sans"/>
                <a:sym typeface="DM Sans"/>
              </a:rPr>
              <a:t>Éste nos permitirá saber si algún elemento existe dentro del arreglo.</a:t>
            </a:r>
            <a:endParaRPr sz="1350">
              <a:latin typeface="DM Sans"/>
              <a:ea typeface="DM Sans"/>
              <a:cs typeface="DM Sans"/>
              <a:sym typeface="DM Sans"/>
            </a:endParaRPr>
          </a:p>
        </p:txBody>
      </p:sp>
      <p:pic>
        <p:nvPicPr>
          <p:cNvPr id="621" name="Google Shape;621;p168"/>
          <p:cNvPicPr preferRelativeResize="0"/>
          <p:nvPr/>
        </p:nvPicPr>
        <p:blipFill>
          <a:blip r:embed="rId4">
            <a:alphaModFix/>
          </a:blip>
          <a:stretch>
            <a:fillRect/>
          </a:stretch>
        </p:blipFill>
        <p:spPr>
          <a:xfrm>
            <a:off x="5096175" y="2150988"/>
            <a:ext cx="3475172" cy="16300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170"/>
          <p:cNvSpPr txBox="1"/>
          <p:nvPr/>
        </p:nvSpPr>
        <p:spPr>
          <a:xfrm>
            <a:off x="270475" y="345975"/>
            <a:ext cx="85983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Ejemplo de uso de ** y  Array.includes</a:t>
            </a:r>
            <a:endParaRPr sz="3500" b="1">
              <a:solidFill>
                <a:schemeClr val="lt1"/>
              </a:solidFill>
              <a:latin typeface="DM Sans"/>
              <a:ea typeface="DM Sans"/>
              <a:cs typeface="DM Sans"/>
              <a:sym typeface="DM Sans"/>
            </a:endParaRPr>
          </a:p>
        </p:txBody>
      </p:sp>
      <p:pic>
        <p:nvPicPr>
          <p:cNvPr id="636" name="Google Shape;636;p170"/>
          <p:cNvPicPr preferRelativeResize="0"/>
          <p:nvPr/>
        </p:nvPicPr>
        <p:blipFill>
          <a:blip r:embed="rId3">
            <a:alphaModFix/>
          </a:blip>
          <a:stretch>
            <a:fillRect/>
          </a:stretch>
        </p:blipFill>
        <p:spPr>
          <a:xfrm>
            <a:off x="422275" y="1014500"/>
            <a:ext cx="8374701" cy="3369774"/>
          </a:xfrm>
          <a:prstGeom prst="rect">
            <a:avLst/>
          </a:prstGeom>
          <a:noFill/>
          <a:ln>
            <a:noFill/>
          </a:ln>
        </p:spPr>
      </p:pic>
      <p:sp>
        <p:nvSpPr>
          <p:cNvPr id="637" name="Google Shape;637;p170"/>
          <p:cNvSpPr txBox="1"/>
          <p:nvPr/>
        </p:nvSpPr>
        <p:spPr>
          <a:xfrm>
            <a:off x="170450" y="4696650"/>
            <a:ext cx="76182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1100">
              <a:solidFill>
                <a:srgbClr val="999999"/>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2711</TotalTime>
  <Words>1331</Words>
  <Application>Microsoft Office PowerPoint</Application>
  <PresentationFormat>Presentación en pantalla (16:9)</PresentationFormat>
  <Paragraphs>125</Paragraphs>
  <Slides>28</Slides>
  <Notes>28</Notes>
  <HiddenSlides>0</HiddenSlides>
  <MMClips>0</MMClips>
  <ScaleCrop>false</ScaleCrop>
  <HeadingPairs>
    <vt:vector size="6" baseType="variant">
      <vt:variant>
        <vt:lpstr>Fuentes usadas</vt:lpstr>
      </vt:variant>
      <vt:variant>
        <vt:i4>5</vt:i4>
      </vt:variant>
      <vt:variant>
        <vt:lpstr>Tema</vt:lpstr>
      </vt:variant>
      <vt:variant>
        <vt:i4>4</vt:i4>
      </vt:variant>
      <vt:variant>
        <vt:lpstr>Títulos de diapositiva</vt:lpstr>
      </vt:variant>
      <vt:variant>
        <vt:i4>28</vt:i4>
      </vt:variant>
    </vt:vector>
  </HeadingPairs>
  <TitlesOfParts>
    <vt:vector size="37" baseType="lpstr">
      <vt:lpstr>Arial</vt:lpstr>
      <vt:lpstr>Anton</vt:lpstr>
      <vt:lpstr>Courier New</vt:lpstr>
      <vt:lpstr>Helvetica Neue Light</vt:lpstr>
      <vt:lpstr>DM Sans</vt:lpstr>
      <vt:lpstr>Simple Light</vt:lpstr>
      <vt:lpstr>Coderhouse</vt:lpstr>
      <vt:lpstr>Coder</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R. Polverelli</dc:creator>
  <cp:lastModifiedBy>Diego R. Polverelli</cp:lastModifiedBy>
  <cp:revision>30</cp:revision>
  <dcterms:modified xsi:type="dcterms:W3CDTF">2024-03-15T03:07:41Z</dcterms:modified>
</cp:coreProperties>
</file>